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4.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0.xml" ContentType="application/vnd.openxmlformats-officedocument.drawingml.chart+xml"/>
  <Override PartName="/ppt/drawings/drawing4.xml" ContentType="application/vnd.openxmlformats-officedocument.drawingml.chartshapes+xml"/>
  <Override PartName="/ppt/charts/chart2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drawings/drawing5.xml" ContentType="application/vnd.openxmlformats-officedocument.drawingml.chartshapes+xml"/>
  <Override PartName="/ppt/charts/chart2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427" r:id="rId2"/>
    <p:sldId id="425" r:id="rId3"/>
    <p:sldId id="421" r:id="rId4"/>
    <p:sldId id="464" r:id="rId5"/>
    <p:sldId id="466" r:id="rId6"/>
    <p:sldId id="394" r:id="rId7"/>
    <p:sldId id="289" r:id="rId8"/>
    <p:sldId id="412" r:id="rId9"/>
    <p:sldId id="390" r:id="rId10"/>
    <p:sldId id="428" r:id="rId11"/>
    <p:sldId id="407" r:id="rId12"/>
    <p:sldId id="392" r:id="rId13"/>
    <p:sldId id="284" r:id="rId14"/>
    <p:sldId id="431" r:id="rId15"/>
    <p:sldId id="429" r:id="rId16"/>
    <p:sldId id="455" r:id="rId17"/>
    <p:sldId id="433" r:id="rId18"/>
    <p:sldId id="432" r:id="rId19"/>
    <p:sldId id="409" r:id="rId20"/>
    <p:sldId id="459" r:id="rId21"/>
    <p:sldId id="438" r:id="rId22"/>
    <p:sldId id="437" r:id="rId23"/>
    <p:sldId id="460" r:id="rId24"/>
    <p:sldId id="408" r:id="rId25"/>
    <p:sldId id="345" r:id="rId26"/>
    <p:sldId id="461" r:id="rId27"/>
    <p:sldId id="462" r:id="rId28"/>
    <p:sldId id="463" r:id="rId29"/>
    <p:sldId id="450" r:id="rId30"/>
    <p:sldId id="470" r:id="rId31"/>
    <p:sldId id="471" r:id="rId32"/>
    <p:sldId id="477" r:id="rId33"/>
    <p:sldId id="473" r:id="rId34"/>
    <p:sldId id="474" r:id="rId35"/>
    <p:sldId id="436" r:id="rId36"/>
    <p:sldId id="475" r:id="rId37"/>
    <p:sldId id="417" r:id="rId38"/>
    <p:sldId id="441" r:id="rId39"/>
    <p:sldId id="439" r:id="rId40"/>
    <p:sldId id="442" r:id="rId41"/>
    <p:sldId id="443" r:id="rId42"/>
    <p:sldId id="444" r:id="rId43"/>
    <p:sldId id="445" r:id="rId44"/>
    <p:sldId id="451" r:id="rId45"/>
    <p:sldId id="447" r:id="rId46"/>
    <p:sldId id="446" r:id="rId47"/>
    <p:sldId id="476" r:id="rId48"/>
    <p:sldId id="467" r:id="rId49"/>
    <p:sldId id="469" r:id="rId50"/>
    <p:sldId id="449"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2DEEF"/>
    <a:srgbClr val="669E40"/>
    <a:srgbClr val="5B9BD5"/>
    <a:srgbClr val="EAEFF7"/>
    <a:srgbClr val="DEEBF7"/>
    <a:srgbClr val="52D4FF"/>
    <a:srgbClr val="BDD7EE"/>
    <a:srgbClr val="00B050"/>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83489" autoAdjust="0"/>
  </p:normalViewPr>
  <p:slideViewPr>
    <p:cSldViewPr snapToGrid="0">
      <p:cViewPr varScale="1">
        <p:scale>
          <a:sx n="66" d="100"/>
          <a:sy n="66" d="100"/>
        </p:scale>
        <p:origin x="880"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timkomarek:Dropbox:CEAP2:SOR:Traffic%20Congestion:Chapter:Dat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timkomarek:Dropbox:CEAP2:SOR:Traffic%20Congestion:Chapter:SOR_presentation_dat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timkomarek:Dropbox:CEAP2:SOR:Traffic%20Congestion:Chapter:SOR_presentation_data.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timkomarek:Dropbox:CEAP2:SOR:Traffic%20Congestion:Chapter:SOR_presentation_data.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intosh%20HD:Users:timkomarek:Dropbox:CEAP2:SOR:Traffic%20Congestion:Chapter:SOR_presentation_dat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3.xlsx"/></Relationships>
</file>

<file path=ppt/charts/_rels/chart21.xml.rels><?xml version="1.0" encoding="UTF-8" standalone="yes"?>
<Relationships xmlns="http://schemas.openxmlformats.org/package/2006/relationships"><Relationship Id="rId3" Type="http://schemas.openxmlformats.org/officeDocument/2006/relationships/oleObject" Target="file:///K:\State%20of%20the%20Commonwealth%202016\Automation\Graph%20Automation%20Occupations.xlsx" TargetMode="External"/><Relationship Id="rId2" Type="http://schemas.microsoft.com/office/2011/relationships/chartColorStyle" Target="colors2.xml"/><Relationship Id="rId1" Type="http://schemas.microsoft.com/office/2011/relationships/chartStyle" Target="style2.xml"/></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embeddings/oleObject3.bin"/></Relationships>
</file>

<file path=ppt/charts/_rels/chart2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rmcnab\Dropbox\CEAP2\SOR\2016%20SOR%20Presentations\Data%20on%20Presidential%20Budget%20for%20Do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31226777294398E-2"/>
          <c:y val="4.9822469190280459E-2"/>
          <c:w val="0.91608301213229892"/>
          <c:h val="0.75113122171945701"/>
        </c:manualLayout>
      </c:layout>
      <c:lineChart>
        <c:grouping val="standard"/>
        <c:varyColors val="0"/>
        <c:ser>
          <c:idx val="0"/>
          <c:order val="0"/>
          <c:tx>
            <c:strRef>
              <c:f>Sheet1!$A$2</c:f>
              <c:strCache>
                <c:ptCount val="1"/>
                <c:pt idx="0">
                  <c:v>Percent change real GDP</c:v>
                </c:pt>
              </c:strCache>
            </c:strRef>
          </c:tx>
          <c:spPr>
            <a:ln w="57150">
              <a:solidFill>
                <a:srgbClr val="002060"/>
              </a:solidFill>
              <a:prstDash val="solid"/>
            </a:ln>
          </c:spPr>
          <c:marker>
            <c:symbol val="diamond"/>
            <c:size val="8"/>
            <c:spPr>
              <a:solidFill>
                <a:srgbClr val="FF6600"/>
              </a:solidFill>
              <a:ln w="57150">
                <a:solidFill>
                  <a:srgbClr val="002060"/>
                </a:solidFill>
                <a:prstDash val="solid"/>
              </a:ln>
            </c:spPr>
          </c:marker>
          <c:dLbls>
            <c:dLbl>
              <c:idx val="15"/>
              <c:layout>
                <c:manualLayout>
                  <c:x val="-7.8617119535997408E-4"/>
                  <c:y val="-0.1086761598435131"/>
                </c:manualLayout>
              </c:layout>
              <c:tx>
                <c:rich>
                  <a:bodyPr/>
                  <a:lstStyle/>
                  <a:p>
                    <a:fld id="{6EA92241-1DE4-4C27-A5E4-EEFE51015D08}" type="VALUE">
                      <a:rPr lang="en-US" smtClean="0"/>
                      <a:pPr/>
                      <a:t>[VALUE]</a:t>
                    </a:fld>
                    <a:r>
                      <a:rPr lang="en-US" dirty="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13A-4A30-9633-A972DCFCDAAE}"/>
                </c:ex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2800">
                    <a:solidFill>
                      <a:srgbClr val="002060"/>
                    </a:solidFill>
                    <a:effectLst>
                      <a:outerShdw blurRad="38100" dist="38100" dir="2700000" algn="tl">
                        <a:srgbClr val="000000">
                          <a:alpha val="43137"/>
                        </a:srgbClr>
                      </a:outerShdw>
                    </a:effectLst>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Sheet1!$B$1:$Q$1</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2016f</c:v>
                </c:pt>
              </c:strCache>
            </c:strRef>
          </c:cat>
          <c:val>
            <c:numRef>
              <c:f>Sheet1!$B$2:$Q$2</c:f>
              <c:numCache>
                <c:formatCode>General</c:formatCode>
                <c:ptCount val="16"/>
                <c:pt idx="0">
                  <c:v>0.98</c:v>
                </c:pt>
                <c:pt idx="1">
                  <c:v>1.79</c:v>
                </c:pt>
                <c:pt idx="2">
                  <c:v>2.81</c:v>
                </c:pt>
                <c:pt idx="3">
                  <c:v>3.79</c:v>
                </c:pt>
                <c:pt idx="4">
                  <c:v>3.34</c:v>
                </c:pt>
                <c:pt idx="5">
                  <c:v>2.67</c:v>
                </c:pt>
                <c:pt idx="6">
                  <c:v>1.78</c:v>
                </c:pt>
                <c:pt idx="7">
                  <c:v>-0.28999999999999998</c:v>
                </c:pt>
                <c:pt idx="8">
                  <c:v>-2.78</c:v>
                </c:pt>
                <c:pt idx="9">
                  <c:v>2.5299999999999998</c:v>
                </c:pt>
                <c:pt idx="10">
                  <c:v>1.6</c:v>
                </c:pt>
                <c:pt idx="11">
                  <c:v>2.2200000000000002</c:v>
                </c:pt>
                <c:pt idx="12" formatCode="0.00">
                  <c:v>1.49</c:v>
                </c:pt>
                <c:pt idx="13">
                  <c:v>2.4300000000000002</c:v>
                </c:pt>
                <c:pt idx="14">
                  <c:v>2.4300000000000002</c:v>
                </c:pt>
                <c:pt idx="15">
                  <c:v>1.82</c:v>
                </c:pt>
              </c:numCache>
            </c:numRef>
          </c:val>
          <c:smooth val="0"/>
          <c:extLst xmlns:c16r2="http://schemas.microsoft.com/office/drawing/2015/06/chart">
            <c:ext xmlns:c16="http://schemas.microsoft.com/office/drawing/2014/chart" uri="{C3380CC4-5D6E-409C-BE32-E72D297353CC}">
              <c16:uniqueId val="{00000002-C13A-4A30-9633-A972DCFCDAAE}"/>
            </c:ext>
          </c:extLst>
        </c:ser>
        <c:ser>
          <c:idx val="2"/>
          <c:order val="1"/>
          <c:tx>
            <c:strRef>
              <c:f>Sheet1!$A$3</c:f>
              <c:strCache>
                <c:ptCount val="1"/>
                <c:pt idx="0">
                  <c:v>Percent change real GRP</c:v>
                </c:pt>
              </c:strCache>
            </c:strRef>
          </c:tx>
          <c:spPr>
            <a:ln w="57150">
              <a:solidFill>
                <a:srgbClr val="FF0000"/>
              </a:solidFill>
              <a:prstDash val="solid"/>
            </a:ln>
          </c:spPr>
          <c:marker>
            <c:symbol val="triangle"/>
            <c:size val="8"/>
            <c:spPr>
              <a:solidFill>
                <a:srgbClr val="FF0000"/>
              </a:solidFill>
              <a:ln w="57150">
                <a:solidFill>
                  <a:srgbClr val="FF0000"/>
                </a:solidFill>
                <a:prstDash val="solid"/>
              </a:ln>
            </c:spPr>
          </c:marker>
          <c:dLbls>
            <c:dLbl>
              <c:idx val="14"/>
              <c:layout>
                <c:manualLayout>
                  <c:x val="-6.5336198709301282E-2"/>
                  <c:y val="-5.9323095965152207E-2"/>
                </c:manualLayout>
              </c:layout>
              <c:tx>
                <c:rich>
                  <a:bodyPr/>
                  <a:lstStyle/>
                  <a:p>
                    <a:fld id="{855A4B41-C5CD-4CDA-ABC4-5D21835781AC}" type="VALUE">
                      <a:rPr lang="en-US" baseline="0" smtClean="0">
                        <a:solidFill>
                          <a:srgbClr val="FF0000"/>
                        </a:solidFill>
                      </a:rPr>
                      <a:pPr/>
                      <a:t>[VALUE]</a:t>
                    </a:fld>
                    <a:r>
                      <a:rPr lang="en-US" baseline="0" dirty="0">
                        <a:solidFill>
                          <a:srgbClr val="FF0000"/>
                        </a:solidFill>
                      </a:rPr>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13A-4A30-9633-A972DCFCDAAE}"/>
                </c:ext>
                <c:ext xmlns:c15="http://schemas.microsoft.com/office/drawing/2012/chart" uri="{CE6537A1-D6FC-4f65-9D91-7224C49458BB}">
                  <c15:dlblFieldTable/>
                  <c15:showDataLabelsRange val="0"/>
                </c:ext>
              </c:extLst>
            </c:dLbl>
            <c:dLbl>
              <c:idx val="15"/>
              <c:layout>
                <c:manualLayout>
                  <c:x val="-7.4294613328853892E-4"/>
                  <c:y val="0.11250614150160675"/>
                </c:manualLayout>
              </c:layout>
              <c:tx>
                <c:rich>
                  <a:bodyPr wrap="square" lIns="38100" tIns="19050" rIns="38100" bIns="19050" anchor="ctr">
                    <a:noAutofit/>
                  </a:bodyPr>
                  <a:lstStyle/>
                  <a:p>
                    <a:pPr>
                      <a:defRPr sz="2800" baseline="0">
                        <a:solidFill>
                          <a:srgbClr val="FF0000"/>
                        </a:solidFill>
                        <a:effectLst>
                          <a:outerShdw blurRad="38100" dist="38100" dir="2700000" algn="tl">
                            <a:srgbClr val="000000">
                              <a:alpha val="43137"/>
                            </a:srgbClr>
                          </a:outerShdw>
                        </a:effectLst>
                      </a:defRPr>
                    </a:pPr>
                    <a:fld id="{315F5B19-4939-4BA8-B2C3-40EA1C38EF23}" type="VALUE">
                      <a:rPr lang="en-US" baseline="0">
                        <a:solidFill>
                          <a:srgbClr val="FF0000"/>
                        </a:solidFill>
                      </a:rPr>
                      <a:pPr>
                        <a:defRPr sz="2800" baseline="0">
                          <a:solidFill>
                            <a:srgbClr val="FF0000"/>
                          </a:solidFill>
                          <a:effectLst>
                            <a:outerShdw blurRad="38100" dist="38100" dir="2700000" algn="tl">
                              <a:srgbClr val="000000">
                                <a:alpha val="43137"/>
                              </a:srgbClr>
                            </a:outerShdw>
                          </a:effectLst>
                        </a:defRPr>
                      </a:pPr>
                      <a:t>[VALUE]</a:t>
                    </a:fld>
                    <a:r>
                      <a:rPr lang="en-US" baseline="0" dirty="0">
                        <a:solidFill>
                          <a:srgbClr val="FF0000"/>
                        </a:solidFill>
                      </a:rPr>
                      <a:t>%</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13A-4A30-9633-A972DCFCDAAE}"/>
                </c:ext>
                <c:ext xmlns:c15="http://schemas.microsoft.com/office/drawing/2012/chart" uri="{CE6537A1-D6FC-4f65-9D91-7224C49458BB}">
                  <c15:layout>
                    <c:manualLayout>
                      <c:w val="0.11141657550717064"/>
                      <c:h val="7.8744095523347574E-2"/>
                    </c:manualLayout>
                  </c15:layout>
                  <c15:dlblFieldTable/>
                  <c15:showDataLabelsRange val="0"/>
                </c:ext>
              </c:extLst>
            </c:dLbl>
            <c:spPr>
              <a:noFill/>
              <a:ln>
                <a:noFill/>
              </a:ln>
              <a:effectLst/>
            </c:spPr>
            <c:txPr>
              <a:bodyPr wrap="square" lIns="38100" tIns="19050" rIns="38100" bIns="19050" anchor="ctr">
                <a:spAutoFit/>
              </a:bodyPr>
              <a:lstStyle/>
              <a:p>
                <a:pPr>
                  <a:defRPr sz="2800" baseline="0">
                    <a:solidFill>
                      <a:srgbClr val="FF0000"/>
                    </a:solidFill>
                    <a:effectLst>
                      <a:outerShdw blurRad="38100" dist="38100" dir="2700000" algn="tl">
                        <a:srgbClr val="000000">
                          <a:alpha val="43137"/>
                        </a:srgbClr>
                      </a:outerShdw>
                    </a:effectLst>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Sheet1!$B$1:$Q$1</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2016f</c:v>
                </c:pt>
              </c:strCache>
            </c:strRef>
          </c:cat>
          <c:val>
            <c:numRef>
              <c:f>Sheet1!$B$3:$Q$3</c:f>
              <c:numCache>
                <c:formatCode>General</c:formatCode>
                <c:ptCount val="16"/>
                <c:pt idx="0">
                  <c:v>3.96</c:v>
                </c:pt>
                <c:pt idx="1">
                  <c:v>3.07</c:v>
                </c:pt>
                <c:pt idx="2">
                  <c:v>4.37</c:v>
                </c:pt>
                <c:pt idx="3">
                  <c:v>2.95</c:v>
                </c:pt>
                <c:pt idx="4">
                  <c:v>4.05</c:v>
                </c:pt>
                <c:pt idx="5">
                  <c:v>3.14</c:v>
                </c:pt>
                <c:pt idx="6">
                  <c:v>1.64</c:v>
                </c:pt>
                <c:pt idx="7">
                  <c:v>-0.28999999999999998</c:v>
                </c:pt>
                <c:pt idx="8">
                  <c:v>0.65</c:v>
                </c:pt>
                <c:pt idx="9">
                  <c:v>-0.16</c:v>
                </c:pt>
                <c:pt idx="10">
                  <c:v>0.66</c:v>
                </c:pt>
                <c:pt idx="11">
                  <c:v>0.83</c:v>
                </c:pt>
                <c:pt idx="12" formatCode="0.00">
                  <c:v>0.28000000000000003</c:v>
                </c:pt>
                <c:pt idx="13" formatCode="0.00">
                  <c:v>-0.73</c:v>
                </c:pt>
                <c:pt idx="14">
                  <c:v>3.71</c:v>
                </c:pt>
                <c:pt idx="15">
                  <c:v>1.38</c:v>
                </c:pt>
              </c:numCache>
            </c:numRef>
          </c:val>
          <c:smooth val="0"/>
          <c:extLst xmlns:c16r2="http://schemas.microsoft.com/office/drawing/2015/06/chart">
            <c:ext xmlns:c16="http://schemas.microsoft.com/office/drawing/2014/chart" uri="{C3380CC4-5D6E-409C-BE32-E72D297353CC}">
              <c16:uniqueId val="{00000005-C13A-4A30-9633-A972DCFCDAAE}"/>
            </c:ext>
          </c:extLst>
        </c:ser>
        <c:dLbls>
          <c:showLegendKey val="0"/>
          <c:showVal val="0"/>
          <c:showCatName val="0"/>
          <c:showSerName val="0"/>
          <c:showPercent val="0"/>
          <c:showBubbleSize val="0"/>
        </c:dLbls>
        <c:marker val="1"/>
        <c:smooth val="0"/>
        <c:axId val="379119296"/>
        <c:axId val="381699640"/>
      </c:lineChart>
      <c:catAx>
        <c:axId val="379119296"/>
        <c:scaling>
          <c:orientation val="minMax"/>
        </c:scaling>
        <c:delete val="0"/>
        <c:axPos val="b"/>
        <c:numFmt formatCode="General" sourceLinked="1"/>
        <c:majorTickMark val="cross"/>
        <c:minorTickMark val="none"/>
        <c:tickLblPos val="low"/>
        <c:spPr>
          <a:ln w="3091">
            <a:solidFill>
              <a:schemeClr val="tx1"/>
            </a:solidFill>
            <a:prstDash val="solid"/>
          </a:ln>
        </c:spPr>
        <c:txPr>
          <a:bodyPr rot="0" vert="horz"/>
          <a:lstStyle/>
          <a:p>
            <a:pPr>
              <a:defRPr>
                <a:solidFill>
                  <a:srgbClr val="002060"/>
                </a:solidFill>
              </a:defRPr>
            </a:pPr>
            <a:endParaRPr lang="en-US"/>
          </a:p>
        </c:txPr>
        <c:crossAx val="381699640"/>
        <c:crosses val="autoZero"/>
        <c:auto val="1"/>
        <c:lblAlgn val="ctr"/>
        <c:lblOffset val="100"/>
        <c:tickLblSkip val="1"/>
        <c:tickMarkSkip val="1"/>
        <c:noMultiLvlLbl val="0"/>
      </c:catAx>
      <c:valAx>
        <c:axId val="381699640"/>
        <c:scaling>
          <c:orientation val="minMax"/>
        </c:scaling>
        <c:delete val="0"/>
        <c:axPos val="l"/>
        <c:majorGridlines>
          <c:spPr>
            <a:ln w="3091">
              <a:solidFill>
                <a:schemeClr val="tx1"/>
              </a:solidFill>
              <a:prstDash val="solid"/>
            </a:ln>
          </c:spPr>
        </c:majorGridlines>
        <c:title>
          <c:tx>
            <c:rich>
              <a:bodyPr/>
              <a:lstStyle/>
              <a:p>
                <a:pPr>
                  <a:defRPr sz="2000">
                    <a:solidFill>
                      <a:srgbClr val="002060"/>
                    </a:solidFill>
                  </a:defRPr>
                </a:pPr>
                <a:r>
                  <a:rPr lang="en-US" sz="2000" dirty="0">
                    <a:solidFill>
                      <a:srgbClr val="002060"/>
                    </a:solidFill>
                  </a:rPr>
                  <a:t>Growth Rate</a:t>
                </a:r>
              </a:p>
            </c:rich>
          </c:tx>
          <c:layout>
            <c:manualLayout>
              <c:xMode val="edge"/>
              <c:yMode val="edge"/>
              <c:x val="2.4875621890547263E-3"/>
              <c:y val="0.31447963800904977"/>
            </c:manualLayout>
          </c:layout>
          <c:overlay val="0"/>
          <c:spPr>
            <a:noFill/>
            <a:ln w="24725">
              <a:noFill/>
            </a:ln>
          </c:spPr>
        </c:title>
        <c:numFmt formatCode="General" sourceLinked="1"/>
        <c:majorTickMark val="cross"/>
        <c:minorTickMark val="none"/>
        <c:tickLblPos val="nextTo"/>
        <c:spPr>
          <a:ln w="3091">
            <a:solidFill>
              <a:schemeClr val="tx1"/>
            </a:solidFill>
            <a:prstDash val="solid"/>
          </a:ln>
        </c:spPr>
        <c:txPr>
          <a:bodyPr rot="0" vert="horz"/>
          <a:lstStyle/>
          <a:p>
            <a:pPr>
              <a:defRPr/>
            </a:pPr>
            <a:endParaRPr lang="en-US"/>
          </a:p>
        </c:txPr>
        <c:crossAx val="379119296"/>
        <c:crosses val="autoZero"/>
        <c:crossBetween val="between"/>
      </c:valAx>
      <c:spPr>
        <a:solidFill>
          <a:schemeClr val="accent1">
            <a:lumMod val="20000"/>
            <a:lumOff val="80000"/>
          </a:schemeClr>
        </a:solidFill>
        <a:ln w="24725">
          <a:noFill/>
        </a:ln>
      </c:spPr>
    </c:plotArea>
    <c:legend>
      <c:legendPos val="b"/>
      <c:layout>
        <c:manualLayout>
          <c:xMode val="edge"/>
          <c:yMode val="edge"/>
          <c:x val="8.4459837567473883E-2"/>
          <c:y val="0.89906094496091105"/>
          <c:w val="0.87609121972960924"/>
          <c:h val="6.6521088349490679E-2"/>
        </c:manualLayout>
      </c:layout>
      <c:overlay val="0"/>
      <c:spPr>
        <a:solidFill>
          <a:schemeClr val="bg1"/>
        </a:solidFill>
        <a:ln w="3091">
          <a:solidFill>
            <a:schemeClr val="tx1"/>
          </a:solidFill>
          <a:prstDash val="solid"/>
        </a:ln>
      </c:spPr>
      <c:txPr>
        <a:bodyPr/>
        <a:lstStyle/>
        <a:p>
          <a:pPr>
            <a:defRPr>
              <a:effectLst>
                <a:outerShdw blurRad="38100" dist="38100" dir="2700000" algn="tl">
                  <a:srgbClr val="000000">
                    <a:alpha val="43137"/>
                  </a:srgbClr>
                </a:outerShdw>
              </a:effectLst>
            </a:defRPr>
          </a:pPr>
          <a:endParaRPr lang="en-US"/>
        </a:p>
      </c:txPr>
    </c:legend>
    <c:plotVisOnly val="1"/>
    <c:dispBlanksAs val="gap"/>
    <c:showDLblsOverMax val="0"/>
  </c:chart>
  <c:spPr>
    <a:solidFill>
      <a:schemeClr val="bg1"/>
    </a:solidFill>
    <a:ln>
      <a:noFill/>
    </a:ln>
  </c:spPr>
  <c:txPr>
    <a:bodyPr/>
    <a:lstStyle/>
    <a:p>
      <a:pPr>
        <a:defRPr sz="1800" b="1" i="0" u="none" strike="noStrike" baseline="0">
          <a:solidFill>
            <a:schemeClr val="tx1"/>
          </a:solidFill>
          <a:latin typeface="Calibri" panose="020F0502020204030204" pitchFamily="34" charset="0"/>
          <a:ea typeface="Times New Roman"/>
          <a:cs typeface="Times New Roman"/>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33839520059989E-2"/>
          <c:y val="2.0059705509754878E-2"/>
          <c:w val="0.74747534683164607"/>
          <c:h val="0.86881286450576023"/>
        </c:manualLayout>
      </c:layout>
      <c:barChart>
        <c:barDir val="col"/>
        <c:grouping val="clustered"/>
        <c:varyColors val="1"/>
        <c:ser>
          <c:idx val="0"/>
          <c:order val="0"/>
          <c:tx>
            <c:strRef>
              <c:f>Sheet1!$B$1</c:f>
              <c:strCache>
                <c:ptCount val="1"/>
                <c:pt idx="0">
                  <c:v>Available</c:v>
                </c:pt>
              </c:strCache>
            </c:strRef>
          </c:tx>
          <c:spPr>
            <a:solidFill>
              <a:srgbClr val="002060"/>
            </a:solidFill>
          </c:spPr>
          <c:invertIfNegative val="1"/>
          <c:dPt>
            <c:idx val="18"/>
            <c:invertIfNegative val="1"/>
            <c:bubble3D val="0"/>
            <c:extLst xmlns:c16r2="http://schemas.microsoft.com/office/drawing/2015/06/chart">
              <c:ext xmlns:c16="http://schemas.microsoft.com/office/drawing/2014/chart" uri="{C3380CC4-5D6E-409C-BE32-E72D297353CC}">
                <c16:uniqueId val="{00000001-33E5-4069-9A95-96E6C97B55A4}"/>
              </c:ext>
            </c:extLst>
          </c:dPt>
          <c:dPt>
            <c:idx val="24"/>
            <c:invertIfNegative val="1"/>
            <c:bubble3D val="0"/>
            <c:extLst xmlns:c16r2="http://schemas.microsoft.com/office/drawing/2015/06/chart">
              <c:ext xmlns:c16="http://schemas.microsoft.com/office/drawing/2014/chart" uri="{C3380CC4-5D6E-409C-BE32-E72D297353CC}">
                <c16:uniqueId val="{00000003-33E5-4069-9A95-96E6C97B55A4}"/>
              </c:ext>
            </c:extLst>
          </c:dPt>
          <c:dLbls>
            <c:dLbl>
              <c:idx val="18"/>
              <c:layout/>
              <c:tx>
                <c:rich>
                  <a:bodyPr/>
                  <a:lstStyle/>
                  <a:p>
                    <a:r>
                      <a:rPr lang="en-US" sz="3200" dirty="0"/>
                      <a:t>11.50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3E5-4069-9A95-96E6C97B55A4}"/>
                </c:ext>
                <c:ext xmlns:c15="http://schemas.microsoft.com/office/drawing/2012/chart" uri="{CE6537A1-D6FC-4f65-9D91-7224C49458BB}">
                  <c15:layout/>
                </c:ext>
              </c:extLst>
            </c:dLbl>
            <c:dLbl>
              <c:idx val="24"/>
              <c:layout/>
              <c:tx>
                <c:rich>
                  <a:bodyPr/>
                  <a:lstStyle/>
                  <a:p>
                    <a:r>
                      <a:rPr lang="en-US" sz="3200" dirty="0"/>
                      <a:t>11.20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3E5-4069-9A95-96E6C97B55A4}"/>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2800" b="1">
                    <a:solidFill>
                      <a:srgbClr val="FF0000"/>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Sheet1!$A$2:$A$26</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Sheet1!$B$2:$B$26</c:f>
              <c:numCache>
                <c:formatCode>General</c:formatCode>
                <c:ptCount val="25"/>
                <c:pt idx="0">
                  <c:v>10.2027205479</c:v>
                </c:pt>
                <c:pt idx="1">
                  <c:v>10.066196721300001</c:v>
                </c:pt>
                <c:pt idx="2">
                  <c:v>10.021142465800001</c:v>
                </c:pt>
                <c:pt idx="3">
                  <c:v>9.9496000000000002</c:v>
                </c:pt>
                <c:pt idx="4">
                  <c:v>10.016400000000001</c:v>
                </c:pt>
                <c:pt idx="5">
                  <c:v>10.073204918</c:v>
                </c:pt>
                <c:pt idx="6">
                  <c:v>10.204084931500001</c:v>
                </c:pt>
                <c:pt idx="7">
                  <c:v>10.2234767123</c:v>
                </c:pt>
                <c:pt idx="8">
                  <c:v>10.258742465799999</c:v>
                </c:pt>
                <c:pt idx="9">
                  <c:v>10.1401092896</c:v>
                </c:pt>
                <c:pt idx="10">
                  <c:v>10.068969863</c:v>
                </c:pt>
                <c:pt idx="11">
                  <c:v>10.180808219199999</c:v>
                </c:pt>
                <c:pt idx="12">
                  <c:v>10.361709589</c:v>
                </c:pt>
                <c:pt idx="13">
                  <c:v>10.3770191257</c:v>
                </c:pt>
                <c:pt idx="14">
                  <c:v>10.5333780822</c:v>
                </c:pt>
                <c:pt idx="15">
                  <c:v>10.8911287671</c:v>
                </c:pt>
                <c:pt idx="16">
                  <c:v>10.9667315068</c:v>
                </c:pt>
                <c:pt idx="17">
                  <c:v>11.258653005499999</c:v>
                </c:pt>
                <c:pt idx="18">
                  <c:v>11.5010246575</c:v>
                </c:pt>
                <c:pt idx="19">
                  <c:v>11.467202739699999</c:v>
                </c:pt>
                <c:pt idx="20">
                  <c:v>11.368753424699999</c:v>
                </c:pt>
                <c:pt idx="21">
                  <c:v>11.390136611999999</c:v>
                </c:pt>
                <c:pt idx="22">
                  <c:v>11.489690411</c:v>
                </c:pt>
                <c:pt idx="23">
                  <c:v>11.447112328799999</c:v>
                </c:pt>
                <c:pt idx="24">
                  <c:v>11.1979863014</c:v>
                </c:pt>
              </c:numCache>
            </c:numRef>
          </c:val>
          <c:extLst xmlns:c16r2="http://schemas.microsoft.com/office/drawing/2015/06/chart">
            <c:ext xmlns:c16="http://schemas.microsoft.com/office/drawing/2014/chart" uri="{C3380CC4-5D6E-409C-BE32-E72D297353CC}">
              <c16:uniqueId val="{00000004-33E5-4069-9A95-96E6C97B55A4}"/>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Occupied</c:v>
                </c:pt>
              </c:strCache>
            </c:strRef>
          </c:tx>
          <c:spPr>
            <a:solidFill>
              <a:srgbClr val="00B0F0"/>
            </a:solidFill>
          </c:spPr>
          <c:invertIfNegative val="1"/>
          <c:dLbls>
            <c:dLbl>
              <c:idx val="16"/>
              <c:layout>
                <c:manualLayout>
                  <c:x val="-0.1125"/>
                  <c:y val="-0.23418294096866821"/>
                </c:manualLayout>
              </c:layout>
              <c:tx>
                <c:rich>
                  <a:bodyPr/>
                  <a:lstStyle/>
                  <a:p>
                    <a:r>
                      <a:rPr lang="en-US" sz="3200" b="1" dirty="0">
                        <a:solidFill>
                          <a:srgbClr val="FF0000"/>
                        </a:solidFill>
                      </a:rPr>
                      <a:t>6.83</a:t>
                    </a:r>
                  </a:p>
                  <a:p>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3E5-4069-9A95-96E6C97B55A4}"/>
                </c:ext>
                <c:ext xmlns:c15="http://schemas.microsoft.com/office/drawing/2012/chart" uri="{CE6537A1-D6FC-4f65-9D91-7224C49458BB}">
                  <c15:layout>
                    <c:manualLayout>
                      <c:w val="0.1207222222222222"/>
                      <c:h val="9.6446428733179504E-2"/>
                    </c:manualLayout>
                  </c15:layout>
                </c:ext>
              </c:extLst>
            </c:dLbl>
            <c:dLbl>
              <c:idx val="24"/>
              <c:layout>
                <c:manualLayout>
                  <c:x val="8.1944471784776901E-2"/>
                  <c:y val="-3.2867792539528769E-2"/>
                </c:manualLayout>
              </c:layout>
              <c:tx>
                <c:rich>
                  <a:bodyPr/>
                  <a:lstStyle/>
                  <a:p>
                    <a:r>
                      <a:rPr lang="en-US" sz="3200" b="1" dirty="0">
                        <a:solidFill>
                          <a:srgbClr val="FF0000"/>
                        </a:solidFill>
                      </a:rPr>
                      <a:t>6.36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3E5-4069-9A95-96E6C97B55A4}"/>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2800">
                    <a:solidFill>
                      <a:srgbClr val="FF0000"/>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Sheet1!$A$2:$A$26</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Sheet1!$C$2:$C$26</c:f>
              <c:numCache>
                <c:formatCode>General</c:formatCode>
                <c:ptCount val="25"/>
                <c:pt idx="0">
                  <c:v>5.8765698630100003</c:v>
                </c:pt>
                <c:pt idx="1">
                  <c:v>5.8896857923499999</c:v>
                </c:pt>
                <c:pt idx="2">
                  <c:v>5.7986931506800001</c:v>
                </c:pt>
                <c:pt idx="3">
                  <c:v>5.7668547945200004</c:v>
                </c:pt>
                <c:pt idx="4">
                  <c:v>5.8313205479499999</c:v>
                </c:pt>
                <c:pt idx="5">
                  <c:v>5.7472513661200004</c:v>
                </c:pt>
                <c:pt idx="6">
                  <c:v>5.9453753424700002</c:v>
                </c:pt>
                <c:pt idx="7">
                  <c:v>6.2308821917800001</c:v>
                </c:pt>
                <c:pt idx="8">
                  <c:v>5.85748219178</c:v>
                </c:pt>
                <c:pt idx="9">
                  <c:v>5.8904398907099997</c:v>
                </c:pt>
                <c:pt idx="10">
                  <c:v>5.7791561643799998</c:v>
                </c:pt>
                <c:pt idx="11">
                  <c:v>6.1304575342499996</c:v>
                </c:pt>
                <c:pt idx="12">
                  <c:v>6.4322547945200004</c:v>
                </c:pt>
                <c:pt idx="13">
                  <c:v>6.17737978142</c:v>
                </c:pt>
                <c:pt idx="14">
                  <c:v>6.3412876712299999</c:v>
                </c:pt>
                <c:pt idx="15">
                  <c:v>6.5770547945200004</c:v>
                </c:pt>
                <c:pt idx="16">
                  <c:v>6.8278164383600002</c:v>
                </c:pt>
                <c:pt idx="17">
                  <c:v>6.4681803278699999</c:v>
                </c:pt>
                <c:pt idx="18">
                  <c:v>6.5485315068499999</c:v>
                </c:pt>
                <c:pt idx="19">
                  <c:v>6.2593808219199998</c:v>
                </c:pt>
                <c:pt idx="20">
                  <c:v>6.3563698630100003</c:v>
                </c:pt>
                <c:pt idx="21">
                  <c:v>6.4220928961699997</c:v>
                </c:pt>
                <c:pt idx="22">
                  <c:v>6.1316301369900001</c:v>
                </c:pt>
                <c:pt idx="23">
                  <c:v>6.3496273972599999</c:v>
                </c:pt>
                <c:pt idx="24">
                  <c:v>6.3615041095900002</c:v>
                </c:pt>
              </c:numCache>
            </c:numRef>
          </c:val>
          <c:extLst xmlns:c16r2="http://schemas.microsoft.com/office/drawing/2015/06/chart">
            <c:ext xmlns:c16="http://schemas.microsoft.com/office/drawing/2014/chart" uri="{C3380CC4-5D6E-409C-BE32-E72D297353CC}">
              <c16:uniqueId val="{00000007-33E5-4069-9A95-96E6C97B55A4}"/>
            </c:ex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81763352"/>
        <c:axId val="381763744"/>
      </c:barChart>
      <c:catAx>
        <c:axId val="381763352"/>
        <c:scaling>
          <c:orientation val="minMax"/>
        </c:scaling>
        <c:delete val="0"/>
        <c:axPos val="b"/>
        <c:numFmt formatCode="General" sourceLinked="0"/>
        <c:majorTickMark val="out"/>
        <c:minorTickMark val="none"/>
        <c:tickLblPos val="nextTo"/>
        <c:txPr>
          <a:bodyPr/>
          <a:lstStyle/>
          <a:p>
            <a:pPr>
              <a:defRPr sz="1600" b="1">
                <a:solidFill>
                  <a:srgbClr val="002060"/>
                </a:solidFill>
              </a:defRPr>
            </a:pPr>
            <a:endParaRPr lang="en-US"/>
          </a:p>
        </c:txPr>
        <c:crossAx val="381763744"/>
        <c:crosses val="autoZero"/>
        <c:auto val="1"/>
        <c:lblAlgn val="ctr"/>
        <c:lblOffset val="100"/>
        <c:noMultiLvlLbl val="1"/>
      </c:catAx>
      <c:valAx>
        <c:axId val="381763744"/>
        <c:scaling>
          <c:orientation val="minMax"/>
        </c:scaling>
        <c:delete val="0"/>
        <c:axPos val="l"/>
        <c:majorGridlines/>
        <c:numFmt formatCode="#,##0.0" sourceLinked="0"/>
        <c:majorTickMark val="out"/>
        <c:minorTickMark val="none"/>
        <c:tickLblPos val="nextTo"/>
        <c:txPr>
          <a:bodyPr/>
          <a:lstStyle/>
          <a:p>
            <a:pPr>
              <a:defRPr sz="1600" b="1">
                <a:solidFill>
                  <a:srgbClr val="002060"/>
                </a:solidFill>
                <a:effectLst>
                  <a:outerShdw blurRad="38100" dist="38100" dir="2700000" algn="tl">
                    <a:srgbClr val="000000">
                      <a:alpha val="43137"/>
                    </a:srgbClr>
                  </a:outerShdw>
                </a:effectLst>
              </a:defRPr>
            </a:pPr>
            <a:endParaRPr lang="en-US"/>
          </a:p>
        </c:txPr>
        <c:crossAx val="381763352"/>
        <c:crosses val="autoZero"/>
        <c:crossBetween val="between"/>
      </c:valAx>
      <c:spPr>
        <a:solidFill>
          <a:schemeClr val="bg1"/>
        </a:solidFill>
      </c:spPr>
    </c:plotArea>
    <c:legend>
      <c:legendPos val="r"/>
      <c:layout>
        <c:manualLayout>
          <c:xMode val="edge"/>
          <c:yMode val="edge"/>
          <c:x val="0.8212094113235846"/>
          <c:y val="0.5842195128579063"/>
          <c:w val="0.17402865266841644"/>
          <c:h val="0.14380500340970997"/>
        </c:manualLayout>
      </c:layout>
      <c:overlay val="0"/>
      <c:txPr>
        <a:bodyPr/>
        <a:lstStyle/>
        <a:p>
          <a:pPr>
            <a:defRPr sz="2800" b="1">
              <a:solidFill>
                <a:srgbClr val="002060"/>
              </a:solidFill>
            </a:defRPr>
          </a:pPr>
          <a:endParaRPr lang="en-US"/>
        </a:p>
      </c:txPr>
    </c:legend>
    <c:plotVisOnly val="1"/>
    <c:dispBlanksAs val="zero"/>
    <c:showDLblsOverMax val="1"/>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97364017172245E-2"/>
          <c:y val="2.0434466388156658E-2"/>
          <c:w val="0.92436096820545999"/>
          <c:h val="0.8933774836619508"/>
        </c:manualLayout>
      </c:layout>
      <c:barChart>
        <c:barDir val="col"/>
        <c:grouping val="clustered"/>
        <c:varyColors val="1"/>
        <c:ser>
          <c:idx val="0"/>
          <c:order val="0"/>
          <c:tx>
            <c:strRef>
              <c:f>Sheet1!$B$1</c:f>
              <c:strCache>
                <c:ptCount val="1"/>
                <c:pt idx="0">
                  <c:v>occupancy</c:v>
                </c:pt>
              </c:strCache>
            </c:strRef>
          </c:tx>
          <c:spPr>
            <a:solidFill>
              <a:srgbClr val="002060"/>
            </a:solidFill>
            <a:ln>
              <a:solidFill>
                <a:srgbClr val="002060"/>
              </a:solidFill>
            </a:ln>
          </c:spPr>
          <c:invertIfNegative val="1"/>
          <c:dPt>
            <c:idx val="16"/>
            <c:invertIfNegative val="1"/>
            <c:bubble3D val="0"/>
            <c:spPr>
              <a:solidFill>
                <a:srgbClr val="FF0000"/>
              </a:solidFill>
              <a:ln>
                <a:solidFill>
                  <a:srgbClr val="FF0000"/>
                </a:solidFill>
              </a:ln>
            </c:spPr>
            <c:extLst xmlns:c16r2="http://schemas.microsoft.com/office/drawing/2015/06/chart">
              <c:ext xmlns:c16="http://schemas.microsoft.com/office/drawing/2014/chart" uri="{C3380CC4-5D6E-409C-BE32-E72D297353CC}">
                <c16:uniqueId val="{00000001-3D6C-4B94-BA49-153A5912D046}"/>
              </c:ext>
            </c:extLst>
          </c:dPt>
          <c:dPt>
            <c:idx val="24"/>
            <c:invertIfNegative val="1"/>
            <c:bubble3D val="0"/>
            <c:spPr>
              <a:solidFill>
                <a:srgbClr val="FF0000"/>
              </a:solidFill>
              <a:ln>
                <a:solidFill>
                  <a:srgbClr val="002060"/>
                </a:solidFill>
              </a:ln>
            </c:spPr>
            <c:extLst xmlns:c16r2="http://schemas.microsoft.com/office/drawing/2015/06/chart">
              <c:ext xmlns:c16="http://schemas.microsoft.com/office/drawing/2014/chart" uri="{C3380CC4-5D6E-409C-BE32-E72D297353CC}">
                <c16:uniqueId val="{00000003-3D6C-4B94-BA49-153A5912D046}"/>
              </c:ext>
            </c:extLst>
          </c:dPt>
          <c:dLbls>
            <c:dLbl>
              <c:idx val="16"/>
              <c:layout/>
              <c:tx>
                <c:rich>
                  <a:bodyPr/>
                  <a:lstStyle/>
                  <a:p>
                    <a:fld id="{22F9EA52-CCFB-4BE1-80C2-CDB75552F3B2}" type="VALUE">
                      <a:rPr lang="en-US" sz="3200" b="1" smtClean="0">
                        <a:solidFill>
                          <a:srgbClr val="FF0000"/>
                        </a:solidFill>
                      </a:rPr>
                      <a:pPr/>
                      <a:t>[VALUE]</a:t>
                    </a:fld>
                    <a:r>
                      <a:rPr lang="en-US" sz="3200" b="1" dirty="0">
                        <a:solidFill>
                          <a:srgbClr val="FF0000"/>
                        </a:solidFill>
                      </a:rPr>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D6C-4B94-BA49-153A5912D046}"/>
                </c:ext>
                <c:ext xmlns:c15="http://schemas.microsoft.com/office/drawing/2012/chart" uri="{CE6537A1-D6FC-4f65-9D91-7224C49458BB}">
                  <c15:layout/>
                  <c15:dlblFieldTable/>
                  <c15:showDataLabelsRange val="0"/>
                </c:ext>
              </c:extLst>
            </c:dLbl>
            <c:dLbl>
              <c:idx val="24"/>
              <c:layout>
                <c:manualLayout>
                  <c:x val="-1.0185067526415994E-16"/>
                  <c:y val="-6.2880324878377735E-3"/>
                </c:manualLayout>
              </c:layout>
              <c:tx>
                <c:rich>
                  <a:bodyPr/>
                  <a:lstStyle/>
                  <a:p>
                    <a:r>
                      <a:rPr lang="en-US" sz="3200" b="1" dirty="0">
                        <a:solidFill>
                          <a:srgbClr val="FF0000"/>
                        </a:solidFill>
                      </a:rPr>
                      <a:t>56.81</a:t>
                    </a:r>
                    <a:r>
                      <a:rPr lang="en-US" sz="2400" b="1" dirty="0">
                        <a:solidFill>
                          <a:srgbClr val="FF0000"/>
                        </a:solidFill>
                      </a:rPr>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D6C-4B94-BA49-153A5912D046}"/>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3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Sheet1!$B$2:$B$26</c:f>
              <c:numCache>
                <c:formatCode>General</c:formatCode>
                <c:ptCount val="25"/>
                <c:pt idx="0">
                  <c:v>57.6</c:v>
                </c:pt>
                <c:pt idx="1">
                  <c:v>58.51</c:v>
                </c:pt>
                <c:pt idx="2">
                  <c:v>57.86</c:v>
                </c:pt>
                <c:pt idx="3">
                  <c:v>57.96</c:v>
                </c:pt>
                <c:pt idx="4">
                  <c:v>58.22</c:v>
                </c:pt>
                <c:pt idx="5">
                  <c:v>57.05</c:v>
                </c:pt>
                <c:pt idx="6">
                  <c:v>58.26</c:v>
                </c:pt>
                <c:pt idx="7">
                  <c:v>60.95</c:v>
                </c:pt>
                <c:pt idx="8">
                  <c:v>57.1</c:v>
                </c:pt>
                <c:pt idx="9">
                  <c:v>58.09</c:v>
                </c:pt>
                <c:pt idx="10">
                  <c:v>57.4</c:v>
                </c:pt>
                <c:pt idx="11">
                  <c:v>60.22</c:v>
                </c:pt>
                <c:pt idx="12">
                  <c:v>62.08</c:v>
                </c:pt>
                <c:pt idx="13">
                  <c:v>59.53</c:v>
                </c:pt>
                <c:pt idx="14">
                  <c:v>60.2</c:v>
                </c:pt>
                <c:pt idx="15">
                  <c:v>60.39</c:v>
                </c:pt>
                <c:pt idx="16">
                  <c:v>62.26</c:v>
                </c:pt>
                <c:pt idx="17">
                  <c:v>57.45</c:v>
                </c:pt>
                <c:pt idx="18">
                  <c:v>56.94</c:v>
                </c:pt>
                <c:pt idx="19">
                  <c:v>54.59</c:v>
                </c:pt>
                <c:pt idx="20">
                  <c:v>55.91</c:v>
                </c:pt>
                <c:pt idx="21">
                  <c:v>56.38</c:v>
                </c:pt>
                <c:pt idx="22">
                  <c:v>53.37</c:v>
                </c:pt>
                <c:pt idx="23">
                  <c:v>55.47</c:v>
                </c:pt>
                <c:pt idx="24">
                  <c:v>56.81</c:v>
                </c:pt>
              </c:numCache>
            </c:numRef>
          </c:val>
          <c:extLst xmlns:c16r2="http://schemas.microsoft.com/office/drawing/2015/06/chart">
            <c:ext xmlns:c16="http://schemas.microsoft.com/office/drawing/2014/chart" uri="{C3380CC4-5D6E-409C-BE32-E72D297353CC}">
              <c16:uniqueId val="{00000004-3D6C-4B94-BA49-153A5912D046}"/>
            </c:ext>
            <c:ext xmlns:c14="http://schemas.microsoft.com/office/drawing/2007/8/2/chart" uri="{6F2FDCE9-48DA-4B69-8628-5D25D57E5C99}">
              <c14:invertSolidFillFmt>
                <c14:spPr xmlns:c14="http://schemas.microsoft.com/office/drawing/2007/8/2/chart">
                  <a:solidFill>
                    <a:srgbClr val="FFFFFF"/>
                  </a:solidFill>
                  <a:ln>
                    <a:solidFill>
                      <a:srgbClr val="002060"/>
                    </a:solidFill>
                  </a:ln>
                </c14:spPr>
              </c14:invertSolidFillFmt>
            </c:ext>
          </c:extLst>
        </c:ser>
        <c:dLbls>
          <c:showLegendKey val="0"/>
          <c:showVal val="0"/>
          <c:showCatName val="0"/>
          <c:showSerName val="0"/>
          <c:showPercent val="0"/>
          <c:showBubbleSize val="0"/>
        </c:dLbls>
        <c:gapWidth val="150"/>
        <c:axId val="381764528"/>
        <c:axId val="381764920"/>
      </c:barChart>
      <c:catAx>
        <c:axId val="381764528"/>
        <c:scaling>
          <c:orientation val="minMax"/>
        </c:scaling>
        <c:delete val="0"/>
        <c:axPos val="b"/>
        <c:numFmt formatCode="General" sourceLinked="0"/>
        <c:majorTickMark val="out"/>
        <c:minorTickMark val="none"/>
        <c:tickLblPos val="nextTo"/>
        <c:txPr>
          <a:bodyPr/>
          <a:lstStyle/>
          <a:p>
            <a:pPr>
              <a:defRPr sz="1600" b="1"/>
            </a:pPr>
            <a:endParaRPr lang="en-US"/>
          </a:p>
        </c:txPr>
        <c:crossAx val="381764920"/>
        <c:crosses val="autoZero"/>
        <c:auto val="1"/>
        <c:lblAlgn val="ctr"/>
        <c:lblOffset val="100"/>
        <c:noMultiLvlLbl val="1"/>
      </c:catAx>
      <c:valAx>
        <c:axId val="381764920"/>
        <c:scaling>
          <c:orientation val="minMax"/>
        </c:scaling>
        <c:delete val="0"/>
        <c:axPos val="l"/>
        <c:majorGridlines/>
        <c:numFmt formatCode="0.0&quot;%&quot;" sourceLinked="0"/>
        <c:majorTickMark val="out"/>
        <c:minorTickMark val="none"/>
        <c:tickLblPos val="nextTo"/>
        <c:txPr>
          <a:bodyPr/>
          <a:lstStyle/>
          <a:p>
            <a:pPr>
              <a:defRPr sz="1600" b="1"/>
            </a:pPr>
            <a:endParaRPr lang="en-US"/>
          </a:p>
        </c:txPr>
        <c:crossAx val="381764528"/>
        <c:crosses val="autoZero"/>
        <c:crossBetween val="between"/>
      </c:valAx>
      <c:spPr>
        <a:solidFill>
          <a:schemeClr val="bg1"/>
        </a:solidFill>
      </c:spPr>
    </c:plotArea>
    <c:plotVisOnly val="1"/>
    <c:dispBlanksAs val="zero"/>
    <c:showDLblsOverMax val="1"/>
  </c:chart>
  <c:spPr>
    <a:ln>
      <a:noFill/>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roundedCorners val="1"/>
  <c:style val="2"/>
  <c:chart>
    <c:autoTitleDeleted val="1"/>
    <c:plotArea>
      <c:layout/>
      <c:pieChart>
        <c:varyColors val="1"/>
        <c:ser>
          <c:idx val="0"/>
          <c:order val="0"/>
          <c:tx>
            <c:strRef>
              <c:f>Sheet1!$B$1</c:f>
              <c:strCache>
                <c:ptCount val="1"/>
                <c:pt idx="0">
                  <c:v>Market Shares</c:v>
                </c:pt>
              </c:strCache>
            </c:strRef>
          </c:tx>
          <c:dPt>
            <c:idx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2-9264-4455-8834-C82A0984A34F}"/>
              </c:ext>
            </c:extLst>
          </c:dPt>
          <c:dPt>
            <c:idx val="2"/>
            <c:bubble3D val="0"/>
            <c:spPr>
              <a:solidFill>
                <a:srgbClr val="FF0000"/>
              </a:solidFill>
            </c:spPr>
            <c:extLst xmlns:c16r2="http://schemas.microsoft.com/office/drawing/2015/06/chart">
              <c:ext xmlns:c16="http://schemas.microsoft.com/office/drawing/2014/chart" uri="{C3380CC4-5D6E-409C-BE32-E72D297353CC}">
                <c16:uniqueId val="{00000001-9264-4455-8834-C82A0984A34F}"/>
              </c:ext>
            </c:extLst>
          </c:dPt>
          <c:dLbls>
            <c:dLbl>
              <c:idx val="3"/>
              <c:layout>
                <c:manualLayout>
                  <c:x val="0.19341077353436376"/>
                  <c:y val="-0.1528910887159080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264-4455-8834-C82A0984A34F}"/>
                </c:ext>
                <c:ext xmlns:c15="http://schemas.microsoft.com/office/drawing/2012/chart" uri="{CE6537A1-D6FC-4f65-9D91-7224C49458BB}">
                  <c15:layout/>
                </c:ext>
              </c:extLst>
            </c:dLbl>
            <c:numFmt formatCode="0.0%" sourceLinked="0"/>
            <c:spPr>
              <a:noFill/>
              <a:ln>
                <a:noFill/>
              </a:ln>
              <a:effectLst/>
            </c:spPr>
            <c:txPr>
              <a:bodyPr/>
              <a:lstStyle/>
              <a:p>
                <a:pPr>
                  <a:defRPr sz="24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Sheet1!$A$2:$A$6</c:f>
              <c:strCache>
                <c:ptCount val="5"/>
                <c:pt idx="0">
                  <c:v>Norfolk/Portsmouth Market</c:v>
                </c:pt>
                <c:pt idx="1">
                  <c:v>Chesapeake/Suffolk Market</c:v>
                </c:pt>
                <c:pt idx="2">
                  <c:v>Williamsburg Market</c:v>
                </c:pt>
                <c:pt idx="3">
                  <c:v>Virginia Beach Market</c:v>
                </c:pt>
                <c:pt idx="4">
                  <c:v>Newport News/Hampton Market</c:v>
                </c:pt>
              </c:strCache>
            </c:strRef>
          </c:cat>
          <c:val>
            <c:numRef>
              <c:f>Sheet1!$B$2:$B$6</c:f>
              <c:numCache>
                <c:formatCode>General</c:formatCode>
                <c:ptCount val="5"/>
                <c:pt idx="0">
                  <c:v>0.15315498205899999</c:v>
                </c:pt>
                <c:pt idx="1">
                  <c:v>0.104152670265</c:v>
                </c:pt>
                <c:pt idx="2">
                  <c:v>0.22480950214699999</c:v>
                </c:pt>
                <c:pt idx="3">
                  <c:v>0.36250047903600002</c:v>
                </c:pt>
                <c:pt idx="4">
                  <c:v>0.155382366493</c:v>
                </c:pt>
              </c:numCache>
            </c:numRef>
          </c:val>
          <c:extLst xmlns:c16r2="http://schemas.microsoft.com/office/drawing/2015/06/chart">
            <c:ext xmlns:c16="http://schemas.microsoft.com/office/drawing/2014/chart" uri="{C3380CC4-5D6E-409C-BE32-E72D297353CC}">
              <c16:uniqueId val="{00000000-76B4-4FB8-9EDA-0479ABC70F77}"/>
            </c:ext>
          </c:extLst>
        </c:ser>
        <c:dLbls>
          <c:showLegendKey val="0"/>
          <c:showVal val="1"/>
          <c:showCatName val="0"/>
          <c:showSerName val="0"/>
          <c:showPercent val="0"/>
          <c:showBubbleSize val="0"/>
          <c:showLeaderLines val="1"/>
        </c:dLbls>
        <c:firstSliceAng val="0"/>
      </c:pieChart>
    </c:plotArea>
    <c:legend>
      <c:legendPos val="b"/>
      <c:layout>
        <c:manualLayout>
          <c:xMode val="edge"/>
          <c:yMode val="edge"/>
          <c:x val="0"/>
          <c:y val="0.83513766481573104"/>
          <c:w val="0.99325377343881294"/>
          <c:h val="0.15135953042844646"/>
        </c:manualLayout>
      </c:layout>
      <c:overlay val="0"/>
      <c:txPr>
        <a:bodyPr/>
        <a:lstStyle/>
        <a:p>
          <a:pPr>
            <a:defRPr sz="1400" b="1">
              <a:solidFill>
                <a:srgbClr val="002060"/>
              </a:solidFill>
            </a:defRPr>
          </a:pPr>
          <a:endParaRPr lang="en-US"/>
        </a:p>
      </c:txPr>
    </c:legend>
    <c:plotVisOnly val="1"/>
    <c:dispBlanksAs val="zero"/>
    <c:showDLblsOverMax val="1"/>
  </c:chart>
  <c:spPr>
    <a:solidFill>
      <a:schemeClr val="bg1"/>
    </a:solidFill>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roundedCorners val="1"/>
  <c:style val="2"/>
  <c:chart>
    <c:autoTitleDeleted val="1"/>
    <c:plotArea>
      <c:layout/>
      <c:pieChart>
        <c:varyColors val="1"/>
        <c:ser>
          <c:idx val="0"/>
          <c:order val="0"/>
          <c:tx>
            <c:strRef>
              <c:f>Sheet1!$B$1</c:f>
              <c:strCache>
                <c:ptCount val="1"/>
                <c:pt idx="0">
                  <c:v>Market Shares</c:v>
                </c:pt>
              </c:strCache>
            </c:strRef>
          </c:tx>
          <c:dPt>
            <c:idx val="0"/>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2-70E4-403A-BFC2-C8D8F1A4EA83}"/>
              </c:ext>
            </c:extLst>
          </c:dPt>
          <c:dPt>
            <c:idx val="2"/>
            <c:bubble3D val="0"/>
            <c:spPr>
              <a:solidFill>
                <a:srgbClr val="FF0000"/>
              </a:solidFill>
            </c:spPr>
            <c:extLst xmlns:c16r2="http://schemas.microsoft.com/office/drawing/2015/06/chart">
              <c:ext xmlns:c16="http://schemas.microsoft.com/office/drawing/2014/chart" uri="{C3380CC4-5D6E-409C-BE32-E72D297353CC}">
                <c16:uniqueId val="{00000001-70E4-403A-BFC2-C8D8F1A4EA83}"/>
              </c:ext>
            </c:extLst>
          </c:dPt>
          <c:dLbls>
            <c:dLbl>
              <c:idx val="3"/>
              <c:layout>
                <c:manualLayout>
                  <c:x val="0.20460204471211346"/>
                  <c:y val="-0.1688264948373045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0E4-403A-BFC2-C8D8F1A4EA83}"/>
                </c:ext>
                <c:ext xmlns:c15="http://schemas.microsoft.com/office/drawing/2012/chart" uri="{CE6537A1-D6FC-4f65-9D91-7224C49458BB}">
                  <c15:layout/>
                </c:ext>
              </c:extLst>
            </c:dLbl>
            <c:numFmt formatCode="0.0%" sourceLinked="0"/>
            <c:spPr>
              <a:noFill/>
              <a:ln>
                <a:noFill/>
              </a:ln>
              <a:effectLst/>
            </c:spPr>
            <c:txPr>
              <a:bodyPr/>
              <a:lstStyle/>
              <a:p>
                <a:pPr>
                  <a:defRPr sz="2400" b="1">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Sheet1!$A$2:$A$6</c:f>
              <c:strCache>
                <c:ptCount val="5"/>
                <c:pt idx="0">
                  <c:v>Norfolk/Portsmouth Market</c:v>
                </c:pt>
                <c:pt idx="1">
                  <c:v>Chesapeake/Suffolk Market</c:v>
                </c:pt>
                <c:pt idx="2">
                  <c:v>Williamsburg Market</c:v>
                </c:pt>
                <c:pt idx="3">
                  <c:v>Virginia Beach Market</c:v>
                </c:pt>
                <c:pt idx="4">
                  <c:v>Newport News/Hampton Market</c:v>
                </c:pt>
              </c:strCache>
            </c:strRef>
          </c:cat>
          <c:val>
            <c:numRef>
              <c:f>Sheet1!$B$2:$B$6</c:f>
              <c:numCache>
                <c:formatCode>General</c:formatCode>
                <c:ptCount val="5"/>
                <c:pt idx="0">
                  <c:v>0.132937736715</c:v>
                </c:pt>
                <c:pt idx="1">
                  <c:v>0.12747008147399999</c:v>
                </c:pt>
                <c:pt idx="2">
                  <c:v>0.19490456957999999</c:v>
                </c:pt>
                <c:pt idx="3">
                  <c:v>0.39435638255700001</c:v>
                </c:pt>
                <c:pt idx="4">
                  <c:v>0.15033122967400001</c:v>
                </c:pt>
              </c:numCache>
            </c:numRef>
          </c:val>
          <c:extLst xmlns:c16r2="http://schemas.microsoft.com/office/drawing/2015/06/chart">
            <c:ext xmlns:c16="http://schemas.microsoft.com/office/drawing/2014/chart" uri="{C3380CC4-5D6E-409C-BE32-E72D297353CC}">
              <c16:uniqueId val="{00000000-6492-441C-B163-F674B89D4E12}"/>
            </c:ext>
          </c:extLst>
        </c:ser>
        <c:dLbls>
          <c:showLegendKey val="0"/>
          <c:showVal val="1"/>
          <c:showCatName val="0"/>
          <c:showSerName val="0"/>
          <c:showPercent val="0"/>
          <c:showBubbleSize val="0"/>
          <c:showLeaderLines val="1"/>
        </c:dLbls>
        <c:firstSliceAng val="0"/>
      </c:pieChart>
      <c:spPr>
        <a:solidFill>
          <a:schemeClr val="bg1"/>
        </a:solidFill>
      </c:spPr>
    </c:plotArea>
    <c:legend>
      <c:legendPos val="b"/>
      <c:layout>
        <c:manualLayout>
          <c:xMode val="edge"/>
          <c:yMode val="edge"/>
          <c:x val="1.1709206771887854E-2"/>
          <c:y val="0.83513769402968807"/>
          <c:w val="0.98729440139474611"/>
          <c:h val="0.15135950360721517"/>
        </c:manualLayout>
      </c:layout>
      <c:overlay val="0"/>
      <c:txPr>
        <a:bodyPr/>
        <a:lstStyle/>
        <a:p>
          <a:pPr>
            <a:defRPr sz="1400" b="1">
              <a:solidFill>
                <a:srgbClr val="002060"/>
              </a:solidFill>
            </a:defRPr>
          </a:pPr>
          <a:endParaRPr lang="en-US"/>
        </a:p>
      </c:txPr>
    </c:legend>
    <c:plotVisOnly val="1"/>
    <c:dispBlanksAs val="zero"/>
    <c:showDLblsOverMax val="1"/>
  </c:chart>
  <c:spPr>
    <a:solidFill>
      <a:schemeClr val="bg1"/>
    </a:solidFill>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925259515570952E-2"/>
          <c:y val="3.7384285714285717E-2"/>
          <c:w val="0.8792632064590542"/>
          <c:h val="0.79204902353307527"/>
        </c:manualLayout>
      </c:layout>
      <c:barChart>
        <c:barDir val="col"/>
        <c:grouping val="clustered"/>
        <c:varyColors val="0"/>
        <c:ser>
          <c:idx val="0"/>
          <c:order val="0"/>
          <c:invertIfNegative val="0"/>
          <c:dPt>
            <c:idx val="33"/>
            <c:invertIfNegative val="0"/>
            <c:bubble3D val="0"/>
            <c:spPr>
              <a:solidFill>
                <a:srgbClr val="FF0000"/>
              </a:solidFill>
            </c:spPr>
            <c:extLst xmlns:c16r2="http://schemas.microsoft.com/office/drawing/2015/06/chart">
              <c:ext xmlns:c16="http://schemas.microsoft.com/office/drawing/2014/chart" uri="{C3380CC4-5D6E-409C-BE32-E72D297353CC}">
                <c16:uniqueId val="{00000001-3B16-4EFA-B68E-B986AAB9AC2F}"/>
              </c:ext>
            </c:extLst>
          </c:dPt>
          <c:dPt>
            <c:idx val="102"/>
            <c:invertIfNegative val="0"/>
            <c:bubble3D val="0"/>
            <c:spPr>
              <a:solidFill>
                <a:srgbClr val="FF0000"/>
              </a:solidFill>
            </c:spPr>
            <c:extLst xmlns:c16r2="http://schemas.microsoft.com/office/drawing/2015/06/chart">
              <c:ext xmlns:c16="http://schemas.microsoft.com/office/drawing/2014/chart" uri="{C3380CC4-5D6E-409C-BE32-E72D297353CC}">
                <c16:uniqueId val="{00000003-3B16-4EFA-B68E-B986AAB9AC2F}"/>
              </c:ext>
            </c:extLst>
          </c:dPt>
          <c:dLbls>
            <c:dLbl>
              <c:idx val="3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B16-4EFA-B68E-B986AAB9AC2F}"/>
                </c:ext>
                <c:ext xmlns:c15="http://schemas.microsoft.com/office/drawing/2012/chart" uri="{CE6537A1-D6FC-4f65-9D91-7224C49458BB}"/>
              </c:extLst>
            </c:dLbl>
            <c:dLbl>
              <c:idx val="102"/>
              <c:layout>
                <c:manualLayout>
                  <c:x val="-2.1288415112696177E-2"/>
                  <c:y val="-9.73714500391498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B16-4EFA-B68E-B986AAB9AC2F}"/>
                </c:ex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2800" b="1" i="0" baseline="0">
                    <a:solidFill>
                      <a:srgbClr val="FF0000"/>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Sheet1!$A$161:$A$263</c:f>
              <c:numCache>
                <c:formatCode>mmm\-yy</c:formatCode>
                <c:ptCount val="103"/>
                <c:pt idx="0">
                  <c:v>39479</c:v>
                </c:pt>
                <c:pt idx="1">
                  <c:v>39508</c:v>
                </c:pt>
                <c:pt idx="2">
                  <c:v>39539</c:v>
                </c:pt>
                <c:pt idx="3">
                  <c:v>39569</c:v>
                </c:pt>
                <c:pt idx="4">
                  <c:v>39600</c:v>
                </c:pt>
                <c:pt idx="5">
                  <c:v>39630</c:v>
                </c:pt>
                <c:pt idx="6">
                  <c:v>39661</c:v>
                </c:pt>
                <c:pt idx="7">
                  <c:v>39692</c:v>
                </c:pt>
                <c:pt idx="8">
                  <c:v>39722</c:v>
                </c:pt>
                <c:pt idx="9">
                  <c:v>39753</c:v>
                </c:pt>
                <c:pt idx="10">
                  <c:v>39783</c:v>
                </c:pt>
                <c:pt idx="11">
                  <c:v>39814</c:v>
                </c:pt>
                <c:pt idx="12">
                  <c:v>39845</c:v>
                </c:pt>
                <c:pt idx="13">
                  <c:v>39873</c:v>
                </c:pt>
                <c:pt idx="14">
                  <c:v>39904</c:v>
                </c:pt>
                <c:pt idx="15">
                  <c:v>39934</c:v>
                </c:pt>
                <c:pt idx="16">
                  <c:v>39965</c:v>
                </c:pt>
                <c:pt idx="17">
                  <c:v>39995</c:v>
                </c:pt>
                <c:pt idx="18">
                  <c:v>40026</c:v>
                </c:pt>
                <c:pt idx="19">
                  <c:v>40057</c:v>
                </c:pt>
                <c:pt idx="20">
                  <c:v>40087</c:v>
                </c:pt>
                <c:pt idx="21">
                  <c:v>40118</c:v>
                </c:pt>
                <c:pt idx="22">
                  <c:v>40148</c:v>
                </c:pt>
                <c:pt idx="23">
                  <c:v>40179</c:v>
                </c:pt>
                <c:pt idx="24">
                  <c:v>40210</c:v>
                </c:pt>
                <c:pt idx="25">
                  <c:v>40238</c:v>
                </c:pt>
                <c:pt idx="26">
                  <c:v>40269</c:v>
                </c:pt>
                <c:pt idx="27">
                  <c:v>40299</c:v>
                </c:pt>
                <c:pt idx="28">
                  <c:v>40330</c:v>
                </c:pt>
                <c:pt idx="29">
                  <c:v>40360</c:v>
                </c:pt>
                <c:pt idx="30">
                  <c:v>40391</c:v>
                </c:pt>
                <c:pt idx="31">
                  <c:v>40422</c:v>
                </c:pt>
                <c:pt idx="32">
                  <c:v>40452</c:v>
                </c:pt>
                <c:pt idx="33">
                  <c:v>40483</c:v>
                </c:pt>
                <c:pt idx="34">
                  <c:v>40513</c:v>
                </c:pt>
                <c:pt idx="35">
                  <c:v>40544</c:v>
                </c:pt>
                <c:pt idx="36">
                  <c:v>40575</c:v>
                </c:pt>
                <c:pt idx="37">
                  <c:v>40603</c:v>
                </c:pt>
                <c:pt idx="38">
                  <c:v>40634</c:v>
                </c:pt>
                <c:pt idx="39">
                  <c:v>40664</c:v>
                </c:pt>
                <c:pt idx="40">
                  <c:v>40695</c:v>
                </c:pt>
                <c:pt idx="41">
                  <c:v>40725</c:v>
                </c:pt>
                <c:pt idx="42">
                  <c:v>40756</c:v>
                </c:pt>
                <c:pt idx="43">
                  <c:v>40787</c:v>
                </c:pt>
                <c:pt idx="44">
                  <c:v>40817</c:v>
                </c:pt>
                <c:pt idx="45">
                  <c:v>40848</c:v>
                </c:pt>
                <c:pt idx="46">
                  <c:v>40878</c:v>
                </c:pt>
                <c:pt idx="47">
                  <c:v>40909</c:v>
                </c:pt>
                <c:pt idx="48">
                  <c:v>40940</c:v>
                </c:pt>
                <c:pt idx="49">
                  <c:v>40969</c:v>
                </c:pt>
                <c:pt idx="50">
                  <c:v>41000</c:v>
                </c:pt>
                <c:pt idx="51">
                  <c:v>41030</c:v>
                </c:pt>
                <c:pt idx="52">
                  <c:v>41061</c:v>
                </c:pt>
                <c:pt idx="53">
                  <c:v>41091</c:v>
                </c:pt>
                <c:pt idx="54">
                  <c:v>41133</c:v>
                </c:pt>
                <c:pt idx="55">
                  <c:v>41164</c:v>
                </c:pt>
                <c:pt idx="56">
                  <c:v>41194</c:v>
                </c:pt>
                <c:pt idx="57">
                  <c:v>41225</c:v>
                </c:pt>
                <c:pt idx="58">
                  <c:v>41255</c:v>
                </c:pt>
                <c:pt idx="59">
                  <c:v>41286</c:v>
                </c:pt>
                <c:pt idx="60">
                  <c:v>41317</c:v>
                </c:pt>
                <c:pt idx="61">
                  <c:v>41345</c:v>
                </c:pt>
                <c:pt idx="62">
                  <c:v>41376</c:v>
                </c:pt>
                <c:pt idx="63">
                  <c:v>41406</c:v>
                </c:pt>
                <c:pt idx="64">
                  <c:v>41437</c:v>
                </c:pt>
                <c:pt idx="65">
                  <c:v>41467</c:v>
                </c:pt>
                <c:pt idx="66">
                  <c:v>41498</c:v>
                </c:pt>
                <c:pt idx="67">
                  <c:v>41529</c:v>
                </c:pt>
                <c:pt idx="68">
                  <c:v>41559</c:v>
                </c:pt>
                <c:pt idx="69">
                  <c:v>41590</c:v>
                </c:pt>
                <c:pt idx="70">
                  <c:v>41620</c:v>
                </c:pt>
                <c:pt idx="71">
                  <c:v>41651</c:v>
                </c:pt>
                <c:pt idx="72">
                  <c:v>41682</c:v>
                </c:pt>
                <c:pt idx="73">
                  <c:v>41710</c:v>
                </c:pt>
                <c:pt idx="74">
                  <c:v>41741</c:v>
                </c:pt>
                <c:pt idx="75">
                  <c:v>41771</c:v>
                </c:pt>
                <c:pt idx="76">
                  <c:v>41802</c:v>
                </c:pt>
                <c:pt idx="77">
                  <c:v>41832</c:v>
                </c:pt>
                <c:pt idx="78">
                  <c:v>41863</c:v>
                </c:pt>
                <c:pt idx="79">
                  <c:v>41894</c:v>
                </c:pt>
                <c:pt idx="80">
                  <c:v>41924</c:v>
                </c:pt>
                <c:pt idx="81">
                  <c:v>41955</c:v>
                </c:pt>
                <c:pt idx="82">
                  <c:v>41985</c:v>
                </c:pt>
                <c:pt idx="83">
                  <c:v>42019</c:v>
                </c:pt>
                <c:pt idx="84">
                  <c:v>42050</c:v>
                </c:pt>
                <c:pt idx="85">
                  <c:v>42078</c:v>
                </c:pt>
                <c:pt idx="86">
                  <c:v>42109</c:v>
                </c:pt>
                <c:pt idx="87">
                  <c:v>42139</c:v>
                </c:pt>
                <c:pt idx="88">
                  <c:v>42170</c:v>
                </c:pt>
                <c:pt idx="89">
                  <c:v>42200</c:v>
                </c:pt>
                <c:pt idx="90">
                  <c:v>42231</c:v>
                </c:pt>
                <c:pt idx="91">
                  <c:v>42262</c:v>
                </c:pt>
                <c:pt idx="92">
                  <c:v>42292</c:v>
                </c:pt>
                <c:pt idx="93">
                  <c:v>42323</c:v>
                </c:pt>
                <c:pt idx="94">
                  <c:v>42353</c:v>
                </c:pt>
                <c:pt idx="95">
                  <c:v>42385</c:v>
                </c:pt>
                <c:pt idx="96">
                  <c:v>42416</c:v>
                </c:pt>
                <c:pt idx="97">
                  <c:v>42445</c:v>
                </c:pt>
                <c:pt idx="98">
                  <c:v>42476</c:v>
                </c:pt>
                <c:pt idx="99">
                  <c:v>42506</c:v>
                </c:pt>
                <c:pt idx="100">
                  <c:v>42537</c:v>
                </c:pt>
                <c:pt idx="101">
                  <c:v>42567</c:v>
                </c:pt>
                <c:pt idx="102">
                  <c:v>42598</c:v>
                </c:pt>
              </c:numCache>
            </c:numRef>
          </c:cat>
          <c:val>
            <c:numRef>
              <c:f>Sheet1!$I$161:$I$263</c:f>
              <c:numCache>
                <c:formatCode>General</c:formatCode>
                <c:ptCount val="103"/>
                <c:pt idx="0">
                  <c:v>423</c:v>
                </c:pt>
                <c:pt idx="1">
                  <c:v>425</c:v>
                </c:pt>
                <c:pt idx="2">
                  <c:v>476</c:v>
                </c:pt>
                <c:pt idx="3">
                  <c:v>529</c:v>
                </c:pt>
                <c:pt idx="4">
                  <c:v>606</c:v>
                </c:pt>
                <c:pt idx="5">
                  <c:v>698</c:v>
                </c:pt>
                <c:pt idx="6">
                  <c:v>812</c:v>
                </c:pt>
                <c:pt idx="7">
                  <c:v>968</c:v>
                </c:pt>
                <c:pt idx="8">
                  <c:v>1083</c:v>
                </c:pt>
                <c:pt idx="9">
                  <c:v>1179</c:v>
                </c:pt>
                <c:pt idx="10">
                  <c:v>1272</c:v>
                </c:pt>
                <c:pt idx="11">
                  <c:v>1386</c:v>
                </c:pt>
                <c:pt idx="12">
                  <c:v>1453</c:v>
                </c:pt>
                <c:pt idx="13">
                  <c:v>1550</c:v>
                </c:pt>
                <c:pt idx="14">
                  <c:v>1602</c:v>
                </c:pt>
                <c:pt idx="15">
                  <c:v>1626</c:v>
                </c:pt>
                <c:pt idx="16">
                  <c:v>1710</c:v>
                </c:pt>
                <c:pt idx="17">
                  <c:v>1763</c:v>
                </c:pt>
                <c:pt idx="18">
                  <c:v>1902</c:v>
                </c:pt>
                <c:pt idx="19">
                  <c:v>1918</c:v>
                </c:pt>
                <c:pt idx="20">
                  <c:v>1963</c:v>
                </c:pt>
                <c:pt idx="21">
                  <c:v>2041</c:v>
                </c:pt>
                <c:pt idx="22">
                  <c:v>2037</c:v>
                </c:pt>
                <c:pt idx="23">
                  <c:v>2221</c:v>
                </c:pt>
                <c:pt idx="24">
                  <c:v>2347</c:v>
                </c:pt>
                <c:pt idx="25">
                  <c:v>2454</c:v>
                </c:pt>
                <c:pt idx="26">
                  <c:v>2494</c:v>
                </c:pt>
                <c:pt idx="27">
                  <c:v>2566</c:v>
                </c:pt>
                <c:pt idx="28">
                  <c:v>2758</c:v>
                </c:pt>
                <c:pt idx="29">
                  <c:v>2928</c:v>
                </c:pt>
                <c:pt idx="30">
                  <c:v>3017</c:v>
                </c:pt>
                <c:pt idx="31">
                  <c:v>3036</c:v>
                </c:pt>
                <c:pt idx="32">
                  <c:v>3123</c:v>
                </c:pt>
                <c:pt idx="33">
                  <c:v>3224</c:v>
                </c:pt>
                <c:pt idx="34">
                  <c:v>3137</c:v>
                </c:pt>
                <c:pt idx="35">
                  <c:v>3172</c:v>
                </c:pt>
                <c:pt idx="36">
                  <c:v>3030</c:v>
                </c:pt>
                <c:pt idx="37">
                  <c:v>2967</c:v>
                </c:pt>
                <c:pt idx="38">
                  <c:v>2894</c:v>
                </c:pt>
                <c:pt idx="39">
                  <c:v>2824</c:v>
                </c:pt>
                <c:pt idx="40">
                  <c:v>2805</c:v>
                </c:pt>
                <c:pt idx="41">
                  <c:v>2774</c:v>
                </c:pt>
                <c:pt idx="42">
                  <c:v>2752</c:v>
                </c:pt>
                <c:pt idx="43">
                  <c:v>2750</c:v>
                </c:pt>
                <c:pt idx="44">
                  <c:v>2732</c:v>
                </c:pt>
                <c:pt idx="45">
                  <c:v>2737</c:v>
                </c:pt>
                <c:pt idx="46">
                  <c:v>2595</c:v>
                </c:pt>
                <c:pt idx="47">
                  <c:v>2594</c:v>
                </c:pt>
                <c:pt idx="48">
                  <c:v>2592</c:v>
                </c:pt>
                <c:pt idx="49">
                  <c:v>2632</c:v>
                </c:pt>
                <c:pt idx="50">
                  <c:v>2652</c:v>
                </c:pt>
                <c:pt idx="51">
                  <c:v>2684</c:v>
                </c:pt>
                <c:pt idx="52">
                  <c:v>2604</c:v>
                </c:pt>
                <c:pt idx="53">
                  <c:v>2528</c:v>
                </c:pt>
                <c:pt idx="54">
                  <c:v>2511</c:v>
                </c:pt>
                <c:pt idx="55">
                  <c:v>2616</c:v>
                </c:pt>
                <c:pt idx="56">
                  <c:v>2649</c:v>
                </c:pt>
                <c:pt idx="57">
                  <c:v>2530</c:v>
                </c:pt>
                <c:pt idx="58">
                  <c:v>2419</c:v>
                </c:pt>
                <c:pt idx="59">
                  <c:v>2395</c:v>
                </c:pt>
                <c:pt idx="60">
                  <c:v>2415</c:v>
                </c:pt>
                <c:pt idx="61">
                  <c:v>2364</c:v>
                </c:pt>
                <c:pt idx="62">
                  <c:v>2343</c:v>
                </c:pt>
                <c:pt idx="63">
                  <c:v>2264</c:v>
                </c:pt>
                <c:pt idx="64">
                  <c:v>2200</c:v>
                </c:pt>
                <c:pt idx="65">
                  <c:v>2255</c:v>
                </c:pt>
                <c:pt idx="66">
                  <c:v>2270</c:v>
                </c:pt>
                <c:pt idx="67">
                  <c:v>2256</c:v>
                </c:pt>
                <c:pt idx="68">
                  <c:v>2187</c:v>
                </c:pt>
                <c:pt idx="69">
                  <c:v>2126</c:v>
                </c:pt>
                <c:pt idx="70">
                  <c:v>2018</c:v>
                </c:pt>
                <c:pt idx="71">
                  <c:v>1981</c:v>
                </c:pt>
                <c:pt idx="72">
                  <c:v>1979</c:v>
                </c:pt>
                <c:pt idx="73">
                  <c:v>1991</c:v>
                </c:pt>
                <c:pt idx="74">
                  <c:v>1999</c:v>
                </c:pt>
                <c:pt idx="75">
                  <c:v>1984</c:v>
                </c:pt>
                <c:pt idx="76">
                  <c:v>1969</c:v>
                </c:pt>
                <c:pt idx="77">
                  <c:v>1953</c:v>
                </c:pt>
                <c:pt idx="78">
                  <c:v>1955</c:v>
                </c:pt>
                <c:pt idx="79">
                  <c:v>1960</c:v>
                </c:pt>
                <c:pt idx="80">
                  <c:v>1964</c:v>
                </c:pt>
                <c:pt idx="81">
                  <c:v>1957</c:v>
                </c:pt>
                <c:pt idx="82">
                  <c:v>1902</c:v>
                </c:pt>
                <c:pt idx="83">
                  <c:v>1962</c:v>
                </c:pt>
                <c:pt idx="84">
                  <c:v>1896</c:v>
                </c:pt>
                <c:pt idx="85">
                  <c:v>1795</c:v>
                </c:pt>
                <c:pt idx="86">
                  <c:v>1810</c:v>
                </c:pt>
                <c:pt idx="87">
                  <c:v>1821</c:v>
                </c:pt>
                <c:pt idx="88">
                  <c:v>1767</c:v>
                </c:pt>
                <c:pt idx="89">
                  <c:v>1737</c:v>
                </c:pt>
                <c:pt idx="90">
                  <c:v>1688</c:v>
                </c:pt>
                <c:pt idx="91">
                  <c:v>1658</c:v>
                </c:pt>
                <c:pt idx="92">
                  <c:v>1616</c:v>
                </c:pt>
                <c:pt idx="93">
                  <c:v>1594</c:v>
                </c:pt>
                <c:pt idx="94">
                  <c:v>1556</c:v>
                </c:pt>
                <c:pt idx="95">
                  <c:v>1543</c:v>
                </c:pt>
                <c:pt idx="96">
                  <c:v>1496</c:v>
                </c:pt>
                <c:pt idx="97">
                  <c:v>1412</c:v>
                </c:pt>
                <c:pt idx="98">
                  <c:v>1412</c:v>
                </c:pt>
                <c:pt idx="99">
                  <c:v>1381</c:v>
                </c:pt>
                <c:pt idx="100">
                  <c:v>1334</c:v>
                </c:pt>
                <c:pt idx="101">
                  <c:v>1353</c:v>
                </c:pt>
                <c:pt idx="102">
                  <c:v>1296</c:v>
                </c:pt>
              </c:numCache>
            </c:numRef>
          </c:val>
          <c:extLst xmlns:c16r2="http://schemas.microsoft.com/office/drawing/2015/06/chart">
            <c:ext xmlns:c16="http://schemas.microsoft.com/office/drawing/2014/chart" uri="{C3380CC4-5D6E-409C-BE32-E72D297353CC}">
              <c16:uniqueId val="{00000004-3B16-4EFA-B68E-B986AAB9AC2F}"/>
            </c:ext>
          </c:extLst>
        </c:ser>
        <c:dLbls>
          <c:showLegendKey val="0"/>
          <c:showVal val="0"/>
          <c:showCatName val="0"/>
          <c:showSerName val="0"/>
          <c:showPercent val="0"/>
          <c:showBubbleSize val="0"/>
        </c:dLbls>
        <c:gapWidth val="150"/>
        <c:axId val="381766096"/>
        <c:axId val="381766488"/>
      </c:barChart>
      <c:dateAx>
        <c:axId val="381766096"/>
        <c:scaling>
          <c:orientation val="minMax"/>
          <c:max val="42583"/>
          <c:min val="39600"/>
        </c:scaling>
        <c:delete val="0"/>
        <c:axPos val="b"/>
        <c:numFmt formatCode="mmm\-yy" sourceLinked="0"/>
        <c:majorTickMark val="out"/>
        <c:minorTickMark val="none"/>
        <c:tickLblPos val="nextTo"/>
        <c:txPr>
          <a:bodyPr/>
          <a:lstStyle/>
          <a:p>
            <a:pPr>
              <a:defRPr sz="1200" b="1">
                <a:solidFill>
                  <a:srgbClr val="002060"/>
                </a:solidFill>
              </a:defRPr>
            </a:pPr>
            <a:endParaRPr lang="en-US"/>
          </a:p>
        </c:txPr>
        <c:crossAx val="381766488"/>
        <c:crosses val="autoZero"/>
        <c:auto val="1"/>
        <c:lblOffset val="100"/>
        <c:baseTimeUnit val="months"/>
        <c:majorUnit val="3"/>
        <c:majorTimeUnit val="months"/>
      </c:dateAx>
      <c:valAx>
        <c:axId val="381766488"/>
        <c:scaling>
          <c:orientation val="minMax"/>
        </c:scaling>
        <c:delete val="0"/>
        <c:axPos val="l"/>
        <c:majorGridlines/>
        <c:numFmt formatCode="#,##0" sourceLinked="0"/>
        <c:majorTickMark val="out"/>
        <c:minorTickMark val="none"/>
        <c:tickLblPos val="nextTo"/>
        <c:txPr>
          <a:bodyPr/>
          <a:lstStyle/>
          <a:p>
            <a:pPr>
              <a:defRPr sz="1200" b="1">
                <a:solidFill>
                  <a:srgbClr val="002060"/>
                </a:solidFill>
              </a:defRPr>
            </a:pPr>
            <a:endParaRPr lang="en-US"/>
          </a:p>
        </c:txPr>
        <c:crossAx val="381766096"/>
        <c:crosses val="autoZero"/>
        <c:crossBetween val="between"/>
      </c:valAx>
    </c:plotArea>
    <c:plotVisOnly val="1"/>
    <c:dispBlanksAs val="gap"/>
    <c:showDLblsOverMax val="0"/>
  </c:chart>
  <c:spPr>
    <a:solidFill>
      <a:sysClr val="window" lastClr="FFFFFF"/>
    </a:solidFill>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smoothMarker"/>
        <c:varyColors val="0"/>
        <c:ser>
          <c:idx val="0"/>
          <c:order val="0"/>
          <c:tx>
            <c:strRef>
              <c:f>Figures!$B$5</c:f>
              <c:strCache>
                <c:ptCount val="1"/>
                <c:pt idx="0">
                  <c:v>Annual_total_hours_delay_percommuter</c:v>
                </c:pt>
              </c:strCache>
            </c:strRef>
          </c:tx>
          <c:spPr>
            <a:ln w="63500"/>
          </c:spPr>
          <c:xVal>
            <c:numRef>
              <c:f>Figures!$A$6:$A$38</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xVal>
          <c:yVal>
            <c:numRef>
              <c:f>Figures!$B$6:$B$38</c:f>
              <c:numCache>
                <c:formatCode>#,##0;\-#,##0</c:formatCode>
                <c:ptCount val="33"/>
                <c:pt idx="0">
                  <c:v>15</c:v>
                </c:pt>
                <c:pt idx="1">
                  <c:v>16</c:v>
                </c:pt>
                <c:pt idx="2">
                  <c:v>16</c:v>
                </c:pt>
                <c:pt idx="3">
                  <c:v>17</c:v>
                </c:pt>
                <c:pt idx="4">
                  <c:v>18</c:v>
                </c:pt>
                <c:pt idx="5">
                  <c:v>19</c:v>
                </c:pt>
                <c:pt idx="6">
                  <c:v>21</c:v>
                </c:pt>
                <c:pt idx="7">
                  <c:v>23</c:v>
                </c:pt>
                <c:pt idx="8">
                  <c:v>24</c:v>
                </c:pt>
                <c:pt idx="9">
                  <c:v>25</c:v>
                </c:pt>
                <c:pt idx="10">
                  <c:v>26</c:v>
                </c:pt>
                <c:pt idx="11">
                  <c:v>27</c:v>
                </c:pt>
                <c:pt idx="12">
                  <c:v>29</c:v>
                </c:pt>
                <c:pt idx="13">
                  <c:v>32</c:v>
                </c:pt>
                <c:pt idx="14">
                  <c:v>34</c:v>
                </c:pt>
                <c:pt idx="15">
                  <c:v>36</c:v>
                </c:pt>
                <c:pt idx="16">
                  <c:v>37</c:v>
                </c:pt>
                <c:pt idx="17">
                  <c:v>38</c:v>
                </c:pt>
                <c:pt idx="18">
                  <c:v>39</c:v>
                </c:pt>
                <c:pt idx="19">
                  <c:v>40</c:v>
                </c:pt>
                <c:pt idx="20">
                  <c:v>40</c:v>
                </c:pt>
                <c:pt idx="21">
                  <c:v>40</c:v>
                </c:pt>
                <c:pt idx="22">
                  <c:v>41</c:v>
                </c:pt>
                <c:pt idx="23">
                  <c:v>42</c:v>
                </c:pt>
                <c:pt idx="24">
                  <c:v>42</c:v>
                </c:pt>
                <c:pt idx="25">
                  <c:v>42</c:v>
                </c:pt>
                <c:pt idx="26">
                  <c:v>43</c:v>
                </c:pt>
                <c:pt idx="27">
                  <c:v>42</c:v>
                </c:pt>
                <c:pt idx="28">
                  <c:v>43</c:v>
                </c:pt>
                <c:pt idx="29">
                  <c:v>43</c:v>
                </c:pt>
                <c:pt idx="30">
                  <c:v>43</c:v>
                </c:pt>
                <c:pt idx="31">
                  <c:v>44</c:v>
                </c:pt>
                <c:pt idx="32">
                  <c:v>45</c:v>
                </c:pt>
              </c:numCache>
            </c:numRef>
          </c:yVal>
          <c:smooth val="1"/>
        </c:ser>
        <c:dLbls>
          <c:showLegendKey val="0"/>
          <c:showVal val="0"/>
          <c:showCatName val="0"/>
          <c:showSerName val="0"/>
          <c:showPercent val="0"/>
          <c:showBubbleSize val="0"/>
        </c:dLbls>
        <c:axId val="194243360"/>
        <c:axId val="194273440"/>
      </c:scatterChart>
      <c:valAx>
        <c:axId val="194243360"/>
        <c:scaling>
          <c:orientation val="minMax"/>
          <c:max val="2016"/>
          <c:min val="1980"/>
        </c:scaling>
        <c:delete val="0"/>
        <c:axPos val="b"/>
        <c:numFmt formatCode="General" sourceLinked="1"/>
        <c:majorTickMark val="out"/>
        <c:minorTickMark val="none"/>
        <c:tickLblPos val="nextTo"/>
        <c:spPr>
          <a:ln w="12700">
            <a:solidFill>
              <a:schemeClr val="tx1"/>
            </a:solidFill>
          </a:ln>
        </c:spPr>
        <c:txPr>
          <a:bodyPr/>
          <a:lstStyle/>
          <a:p>
            <a:pPr>
              <a:defRPr sz="2000" b="1"/>
            </a:pPr>
            <a:endParaRPr lang="en-US"/>
          </a:p>
        </c:txPr>
        <c:crossAx val="194273440"/>
        <c:crosses val="autoZero"/>
        <c:crossBetween val="midCat"/>
      </c:valAx>
      <c:valAx>
        <c:axId val="194273440"/>
        <c:scaling>
          <c:orientation val="minMax"/>
        </c:scaling>
        <c:delete val="0"/>
        <c:axPos val="l"/>
        <c:majorGridlines>
          <c:spPr>
            <a:ln w="12700"/>
          </c:spPr>
        </c:majorGridlines>
        <c:numFmt formatCode="#,##0;\-#,##0" sourceLinked="1"/>
        <c:majorTickMark val="out"/>
        <c:minorTickMark val="none"/>
        <c:tickLblPos val="nextTo"/>
        <c:spPr>
          <a:ln w="12700">
            <a:solidFill>
              <a:schemeClr val="tx1"/>
            </a:solidFill>
          </a:ln>
        </c:spPr>
        <c:txPr>
          <a:bodyPr/>
          <a:lstStyle/>
          <a:p>
            <a:pPr>
              <a:defRPr sz="2000" b="1"/>
            </a:pPr>
            <a:endParaRPr lang="en-US"/>
          </a:p>
        </c:txPr>
        <c:crossAx val="194243360"/>
        <c:crosses val="autoZero"/>
        <c:crossBetween val="midCat"/>
      </c:valAx>
    </c:plotArea>
    <c:plotVisOnly val="1"/>
    <c:dispBlanksAs val="gap"/>
    <c:showDLblsOverMax val="0"/>
  </c:chart>
  <c:spPr>
    <a:solidFill>
      <a:schemeClr val="bg1"/>
    </a:solidFill>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6410323709536307E-2"/>
          <c:y val="4.6296296296296301E-2"/>
          <c:w val="0.52777777777777801"/>
          <c:h val="0.87962962962962998"/>
        </c:manualLayout>
      </c:layout>
      <c:pieChart>
        <c:varyColors val="1"/>
        <c:ser>
          <c:idx val="0"/>
          <c:order val="0"/>
          <c:explosion val="5"/>
          <c:dLbls>
            <c:spPr>
              <a:noFill/>
              <a:ln>
                <a:noFill/>
              </a:ln>
              <a:effectLst/>
            </c:spPr>
            <c:txPr>
              <a:bodyPr/>
              <a:lstStyle/>
              <a:p>
                <a:pPr>
                  <a:defRPr sz="20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Figures!$Y$7:$AE$7</c:f>
              <c:strCache>
                <c:ptCount val="7"/>
                <c:pt idx="0">
                  <c:v>Drove alone</c:v>
                </c:pt>
                <c:pt idx="1">
                  <c:v> Carpooled</c:v>
                </c:pt>
                <c:pt idx="2">
                  <c:v>Public transportation</c:v>
                </c:pt>
                <c:pt idx="3">
                  <c:v>Walked</c:v>
                </c:pt>
                <c:pt idx="4">
                  <c:v>Bicycle</c:v>
                </c:pt>
                <c:pt idx="5">
                  <c:v>Worked at home</c:v>
                </c:pt>
                <c:pt idx="6">
                  <c:v>Other</c:v>
                </c:pt>
              </c:strCache>
            </c:strRef>
          </c:cat>
          <c:val>
            <c:numRef>
              <c:f>Figures!$Y$8:$AE$8</c:f>
              <c:numCache>
                <c:formatCode>General</c:formatCode>
                <c:ptCount val="7"/>
                <c:pt idx="0">
                  <c:v>82.7</c:v>
                </c:pt>
                <c:pt idx="1">
                  <c:v>10.9</c:v>
                </c:pt>
                <c:pt idx="2">
                  <c:v>1.2</c:v>
                </c:pt>
                <c:pt idx="3">
                  <c:v>1.5</c:v>
                </c:pt>
                <c:pt idx="4">
                  <c:v>0.3</c:v>
                </c:pt>
                <c:pt idx="5">
                  <c:v>2.4</c:v>
                </c:pt>
                <c:pt idx="6">
                  <c:v>0.99999999999998601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319751782498296"/>
          <c:y val="2.44441251639659E-2"/>
          <c:w val="0.29049434833275001"/>
          <c:h val="0.86177556720010895"/>
        </c:manualLayout>
      </c:layout>
      <c:overlay val="0"/>
      <c:txPr>
        <a:bodyPr/>
        <a:lstStyle/>
        <a:p>
          <a:pPr>
            <a:defRPr sz="2100" b="1"/>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6410323709536307E-2"/>
          <c:y val="4.6296296296296301E-2"/>
          <c:w val="0.52777777777777801"/>
          <c:h val="0.87962962962962998"/>
        </c:manualLayout>
      </c:layout>
      <c:pieChart>
        <c:varyColors val="1"/>
        <c:ser>
          <c:idx val="0"/>
          <c:order val="0"/>
          <c:explosion val="7"/>
          <c:dLbls>
            <c:dLbl>
              <c:idx val="0"/>
              <c:layout>
                <c:manualLayout>
                  <c:x val="-7.1528502316204445E-2"/>
                  <c:y val="-0.2190525916498619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Figures!$Y$7:$AE$7</c:f>
              <c:strCache>
                <c:ptCount val="7"/>
                <c:pt idx="0">
                  <c:v>Drove alone</c:v>
                </c:pt>
                <c:pt idx="1">
                  <c:v> Carpooled</c:v>
                </c:pt>
                <c:pt idx="2">
                  <c:v>Public transportation</c:v>
                </c:pt>
                <c:pt idx="3">
                  <c:v>Walked</c:v>
                </c:pt>
                <c:pt idx="4">
                  <c:v>Bicycle</c:v>
                </c:pt>
                <c:pt idx="5">
                  <c:v>Worked at home</c:v>
                </c:pt>
                <c:pt idx="6">
                  <c:v>Other</c:v>
                </c:pt>
              </c:strCache>
            </c:strRef>
          </c:cat>
          <c:val>
            <c:numRef>
              <c:f>Figures!$Y$8:$AE$8</c:f>
              <c:numCache>
                <c:formatCode>General</c:formatCode>
                <c:ptCount val="7"/>
                <c:pt idx="0">
                  <c:v>82.7</c:v>
                </c:pt>
                <c:pt idx="1">
                  <c:v>10.9</c:v>
                </c:pt>
                <c:pt idx="2">
                  <c:v>1.2</c:v>
                </c:pt>
                <c:pt idx="3">
                  <c:v>1.5</c:v>
                </c:pt>
                <c:pt idx="4">
                  <c:v>0.3</c:v>
                </c:pt>
                <c:pt idx="5">
                  <c:v>2.4</c:v>
                </c:pt>
                <c:pt idx="6">
                  <c:v>0.99999999999998601</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700"/>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explosion val="7"/>
          <c:dLbls>
            <c:dLbl>
              <c:idx val="0"/>
              <c:layout>
                <c:manualLayout>
                  <c:x val="-8.6817138486075515E-2"/>
                  <c:y val="-0.2341707189086507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Figures!$Y$11:$AE$11</c:f>
              <c:strCache>
                <c:ptCount val="7"/>
                <c:pt idx="0">
                  <c:v>Drove alone</c:v>
                </c:pt>
                <c:pt idx="1">
                  <c:v> Carpooled</c:v>
                </c:pt>
                <c:pt idx="2">
                  <c:v>Public transportation</c:v>
                </c:pt>
                <c:pt idx="3">
                  <c:v>Walked</c:v>
                </c:pt>
                <c:pt idx="4">
                  <c:v>Bicycle</c:v>
                </c:pt>
                <c:pt idx="5">
                  <c:v>Worked at home</c:v>
                </c:pt>
                <c:pt idx="6">
                  <c:v>Other</c:v>
                </c:pt>
              </c:strCache>
            </c:strRef>
          </c:cat>
          <c:val>
            <c:numRef>
              <c:f>Figures!$Y$12:$AE$12</c:f>
              <c:numCache>
                <c:formatCode>General</c:formatCode>
                <c:ptCount val="7"/>
                <c:pt idx="0">
                  <c:v>82.5</c:v>
                </c:pt>
                <c:pt idx="1">
                  <c:v>7.8</c:v>
                </c:pt>
                <c:pt idx="2">
                  <c:v>1.7</c:v>
                </c:pt>
                <c:pt idx="3">
                  <c:v>2.7</c:v>
                </c:pt>
                <c:pt idx="4">
                  <c:v>0.5</c:v>
                </c:pt>
                <c:pt idx="5">
                  <c:v>3.6</c:v>
                </c:pt>
                <c:pt idx="6">
                  <c:v>1.2000000000000031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088645650870695"/>
          <c:y val="1.4132749593577699E-2"/>
          <c:w val="0.29424663741931301"/>
          <c:h val="0.84680955225642396"/>
        </c:manualLayout>
      </c:layout>
      <c:overlay val="0"/>
      <c:txPr>
        <a:bodyPr/>
        <a:lstStyle/>
        <a:p>
          <a:pPr>
            <a:defRPr sz="2100" b="1"/>
          </a:pPr>
          <a:endParaRPr lang="en-US"/>
        </a:p>
      </c:txPr>
    </c:legend>
    <c:plotVisOnly val="1"/>
    <c:dispBlanksAs val="gap"/>
    <c:showDLblsOverMax val="0"/>
  </c:chart>
  <c:spPr>
    <a:solidFill>
      <a:schemeClr val="bg1"/>
    </a:solidFill>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Figures!$AK$2</c:f>
              <c:strCache>
                <c:ptCount val="1"/>
                <c:pt idx="0">
                  <c:v>travel_time_index</c:v>
                </c:pt>
              </c:strCache>
            </c:strRef>
          </c:tx>
          <c:invertIfNegative val="0"/>
          <c:dPt>
            <c:idx val="13"/>
            <c:invertIfNegative val="0"/>
            <c:bubble3D val="0"/>
            <c:spPr>
              <a:solidFill>
                <a:srgbClr val="C0504D"/>
              </a:solidFill>
            </c:spPr>
          </c:dPt>
          <c:dLbls>
            <c:dLbl>
              <c:idx val="0"/>
              <c:showLegendKey val="0"/>
              <c:showVal val="1"/>
              <c:showCatName val="0"/>
              <c:showSerName val="0"/>
              <c:showPercent val="0"/>
              <c:showBubbleSize val="0"/>
              <c:extLst>
                <c:ext xmlns:c15="http://schemas.microsoft.com/office/drawing/2012/chart" uri="{CE6537A1-D6FC-4f65-9D91-7224C49458BB}"/>
              </c:extLst>
            </c:dLbl>
            <c:dLbl>
              <c:idx val="13"/>
              <c:showLegendKey val="0"/>
              <c:showVal val="1"/>
              <c:showCatName val="0"/>
              <c:showSerName val="0"/>
              <c:showPercent val="0"/>
              <c:showBubbleSize val="0"/>
              <c:extLst>
                <c:ext xmlns:c15="http://schemas.microsoft.com/office/drawing/2012/chart" uri="{CE6537A1-D6FC-4f65-9D91-7224C49458BB}"/>
              </c:extLst>
            </c:dLbl>
            <c:dLbl>
              <c:idx val="30"/>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Figures!$AH$3:$AH$33</c:f>
              <c:strCache>
                <c:ptCount val="31"/>
                <c:pt idx="0">
                  <c:v>Richmond</c:v>
                </c:pt>
                <c:pt idx="1">
                  <c:v>Cleveland</c:v>
                </c:pt>
                <c:pt idx="2">
                  <c:v>Kansas City</c:v>
                </c:pt>
                <c:pt idx="3">
                  <c:v>St. Louis</c:v>
                </c:pt>
                <c:pt idx="4">
                  <c:v>Milwaukee</c:v>
                </c:pt>
                <c:pt idx="5">
                  <c:v>Indianapolis</c:v>
                </c:pt>
                <c:pt idx="6">
                  <c:v>Salt Lake City</c:v>
                </c:pt>
                <c:pt idx="7">
                  <c:v>Columbus</c:v>
                </c:pt>
                <c:pt idx="8">
                  <c:v>Jacksonville</c:v>
                </c:pt>
                <c:pt idx="9">
                  <c:v>Cincinnati </c:v>
                </c:pt>
                <c:pt idx="10">
                  <c:v>Pittsburgh</c:v>
                </c:pt>
                <c:pt idx="11">
                  <c:v>Oklahoma City </c:v>
                </c:pt>
                <c:pt idx="12">
                  <c:v>Memphis </c:v>
                </c:pt>
                <c:pt idx="13">
                  <c:v>Hampton Roads</c:v>
                </c:pt>
                <c:pt idx="14">
                  <c:v>Providence</c:v>
                </c:pt>
                <c:pt idx="15">
                  <c:v>Louisville</c:v>
                </c:pt>
                <c:pt idx="16">
                  <c:v>Orlando</c:v>
                </c:pt>
                <c:pt idx="17">
                  <c:v>Nashville</c:v>
                </c:pt>
                <c:pt idx="18">
                  <c:v>Tampa</c:v>
                </c:pt>
                <c:pt idx="19">
                  <c:v>Sacramento</c:v>
                </c:pt>
                <c:pt idx="20">
                  <c:v>Charlotte</c:v>
                </c:pt>
                <c:pt idx="21">
                  <c:v>San Antonio</c:v>
                </c:pt>
                <c:pt idx="22">
                  <c:v>Las Vegas</c:v>
                </c:pt>
                <c:pt idx="23">
                  <c:v>Minneapolis</c:v>
                </c:pt>
                <c:pt idx="24">
                  <c:v>Baltimore</c:v>
                </c:pt>
                <c:pt idx="25">
                  <c:v>Denver</c:v>
                </c:pt>
                <c:pt idx="26">
                  <c:v>San Juan</c:v>
                </c:pt>
                <c:pt idx="27">
                  <c:v>Austin</c:v>
                </c:pt>
                <c:pt idx="28">
                  <c:v>Riverside</c:v>
                </c:pt>
                <c:pt idx="29">
                  <c:v>Portland </c:v>
                </c:pt>
                <c:pt idx="30">
                  <c:v>San Jose </c:v>
                </c:pt>
              </c:strCache>
            </c:strRef>
          </c:cat>
          <c:val>
            <c:numRef>
              <c:f>Figures!$AK$3:$AK$33</c:f>
              <c:numCache>
                <c:formatCode>0.00</c:formatCode>
                <c:ptCount val="31"/>
                <c:pt idx="0">
                  <c:v>1.1299999999999999</c:v>
                </c:pt>
                <c:pt idx="1">
                  <c:v>1.1499999999999999</c:v>
                </c:pt>
                <c:pt idx="2">
                  <c:v>1.1499999999999999</c:v>
                </c:pt>
                <c:pt idx="3">
                  <c:v>1.1599999999999999</c:v>
                </c:pt>
                <c:pt idx="4">
                  <c:v>1.17</c:v>
                </c:pt>
                <c:pt idx="5">
                  <c:v>1.18</c:v>
                </c:pt>
                <c:pt idx="6">
                  <c:v>1.18</c:v>
                </c:pt>
                <c:pt idx="7">
                  <c:v>1.18</c:v>
                </c:pt>
                <c:pt idx="8">
                  <c:v>1.18</c:v>
                </c:pt>
                <c:pt idx="9">
                  <c:v>1.18</c:v>
                </c:pt>
                <c:pt idx="10">
                  <c:v>1.19</c:v>
                </c:pt>
                <c:pt idx="11">
                  <c:v>1.19</c:v>
                </c:pt>
                <c:pt idx="12">
                  <c:v>1.19</c:v>
                </c:pt>
                <c:pt idx="13">
                  <c:v>1.19</c:v>
                </c:pt>
                <c:pt idx="14">
                  <c:v>1.2</c:v>
                </c:pt>
                <c:pt idx="15">
                  <c:v>1.2</c:v>
                </c:pt>
                <c:pt idx="16">
                  <c:v>1.21</c:v>
                </c:pt>
                <c:pt idx="17">
                  <c:v>1.21</c:v>
                </c:pt>
                <c:pt idx="18">
                  <c:v>1.21</c:v>
                </c:pt>
                <c:pt idx="19">
                  <c:v>1.23</c:v>
                </c:pt>
                <c:pt idx="20">
                  <c:v>1.23</c:v>
                </c:pt>
                <c:pt idx="21">
                  <c:v>1.25</c:v>
                </c:pt>
                <c:pt idx="22">
                  <c:v>1.26</c:v>
                </c:pt>
                <c:pt idx="23">
                  <c:v>1.26</c:v>
                </c:pt>
                <c:pt idx="24">
                  <c:v>1.26</c:v>
                </c:pt>
                <c:pt idx="25">
                  <c:v>1.3</c:v>
                </c:pt>
                <c:pt idx="26">
                  <c:v>1.31</c:v>
                </c:pt>
                <c:pt idx="27">
                  <c:v>1.33</c:v>
                </c:pt>
                <c:pt idx="28">
                  <c:v>1.33</c:v>
                </c:pt>
                <c:pt idx="29">
                  <c:v>1.35</c:v>
                </c:pt>
                <c:pt idx="30">
                  <c:v>1.38</c:v>
                </c:pt>
              </c:numCache>
            </c:numRef>
          </c:val>
        </c:ser>
        <c:dLbls>
          <c:showLegendKey val="0"/>
          <c:showVal val="0"/>
          <c:showCatName val="0"/>
          <c:showSerName val="0"/>
          <c:showPercent val="0"/>
          <c:showBubbleSize val="0"/>
        </c:dLbls>
        <c:gapWidth val="150"/>
        <c:axId val="193078168"/>
        <c:axId val="193078560"/>
      </c:barChart>
      <c:catAx>
        <c:axId val="193078168"/>
        <c:scaling>
          <c:orientation val="minMax"/>
        </c:scaling>
        <c:delete val="0"/>
        <c:axPos val="b"/>
        <c:numFmt formatCode="General" sourceLinked="0"/>
        <c:majorTickMark val="out"/>
        <c:minorTickMark val="none"/>
        <c:tickLblPos val="nextTo"/>
        <c:spPr>
          <a:ln w="12700">
            <a:solidFill>
              <a:schemeClr val="tx1"/>
            </a:solidFill>
          </a:ln>
        </c:spPr>
        <c:txPr>
          <a:bodyPr/>
          <a:lstStyle/>
          <a:p>
            <a:pPr>
              <a:defRPr sz="1600" b="1"/>
            </a:pPr>
            <a:endParaRPr lang="en-US"/>
          </a:p>
        </c:txPr>
        <c:crossAx val="193078560"/>
        <c:crosses val="autoZero"/>
        <c:auto val="1"/>
        <c:lblAlgn val="ctr"/>
        <c:lblOffset val="100"/>
        <c:noMultiLvlLbl val="0"/>
      </c:catAx>
      <c:valAx>
        <c:axId val="193078560"/>
        <c:scaling>
          <c:orientation val="minMax"/>
          <c:min val="1"/>
        </c:scaling>
        <c:delete val="0"/>
        <c:axPos val="l"/>
        <c:majorGridlines/>
        <c:numFmt formatCode="0.00" sourceLinked="1"/>
        <c:majorTickMark val="out"/>
        <c:minorTickMark val="none"/>
        <c:tickLblPos val="nextTo"/>
        <c:spPr>
          <a:ln w="12700">
            <a:solidFill>
              <a:schemeClr val="tx1"/>
            </a:solidFill>
          </a:ln>
        </c:spPr>
        <c:txPr>
          <a:bodyPr/>
          <a:lstStyle/>
          <a:p>
            <a:pPr>
              <a:defRPr sz="2000" b="1"/>
            </a:pPr>
            <a:endParaRPr lang="en-US"/>
          </a:p>
        </c:txPr>
        <c:crossAx val="193078168"/>
        <c:crosses val="autoZero"/>
        <c:crossBetween val="between"/>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effectLst>
                  <a:outerShdw blurRad="38100" dist="38100" dir="2700000" algn="tl">
                    <a:srgbClr val="000000">
                      <a:alpha val="43137"/>
                    </a:srgbClr>
                  </a:outerShdw>
                </a:effectLst>
              </a:defRPr>
            </a:pPr>
            <a:r>
              <a:rPr lang="en-US" dirty="0">
                <a:solidFill>
                  <a:srgbClr val="002060"/>
                </a:solidFill>
                <a:effectLst>
                  <a:outerShdw blurRad="38100" dist="38100" dir="2700000" algn="tl">
                    <a:srgbClr val="000000">
                      <a:alpha val="43137"/>
                    </a:srgbClr>
                  </a:outerShdw>
                </a:effectLst>
              </a:rPr>
              <a:t>Months After Pre-Recession Peak</a:t>
            </a:r>
          </a:p>
        </c:rich>
      </c:tx>
      <c:overlay val="0"/>
    </c:title>
    <c:autoTitleDeleted val="0"/>
    <c:plotArea>
      <c:layout>
        <c:manualLayout>
          <c:layoutTarget val="inner"/>
          <c:xMode val="edge"/>
          <c:yMode val="edge"/>
          <c:x val="5.6328412073490805E-2"/>
          <c:y val="0.18278338891377091"/>
          <c:w val="0.93546268044619418"/>
          <c:h val="0.68854391615293986"/>
        </c:manualLayout>
      </c:layout>
      <c:lineChart>
        <c:grouping val="standard"/>
        <c:varyColors val="1"/>
        <c:ser>
          <c:idx val="0"/>
          <c:order val="0"/>
          <c:tx>
            <c:strRef>
              <c:f>Sheet1!$B$1</c:f>
              <c:strCache>
                <c:ptCount val="1"/>
                <c:pt idx="0">
                  <c:v>US</c:v>
                </c:pt>
              </c:strCache>
            </c:strRef>
          </c:tx>
          <c:spPr>
            <a:ln w="57150">
              <a:solidFill>
                <a:schemeClr val="tx1"/>
              </a:solidFill>
            </a:ln>
          </c:spPr>
          <c:marker>
            <c:symbol val="none"/>
          </c:marker>
          <c:dLbls>
            <c:dLbl>
              <c:idx val="102"/>
              <c:layout>
                <c:manualLayout>
                  <c:x val="-1.7708333333333333E-2"/>
                  <c:y val="-3.6229506793745724E-2"/>
                </c:manualLayout>
              </c:layout>
              <c:tx>
                <c:rich>
                  <a:bodyPr/>
                  <a:lstStyle/>
                  <a:p>
                    <a:fld id="{B9E9A61F-1633-4E40-8B9E-A27F735E9303}" type="VALUE">
                      <a:rPr lang="en-US" smtClean="0"/>
                      <a:pPr/>
                      <a:t>[VALUE]</a:t>
                    </a:fld>
                    <a:r>
                      <a:rPr lang="en-US" dirty="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87D-4F63-A528-B2B695A2478A}"/>
                </c:ext>
                <c:ext xmlns:c15="http://schemas.microsoft.com/office/drawing/2012/chart" uri="{CE6537A1-D6FC-4f65-9D91-7224C49458BB}">
                  <c15:dlblFieldTable/>
                  <c15:showDataLabelsRange val="0"/>
                </c:ext>
              </c:extLst>
            </c:dLbl>
            <c:numFmt formatCode="#,##0.00" sourceLinked="0"/>
            <c:spPr>
              <a:noFill/>
              <a:ln>
                <a:noFill/>
              </a:ln>
              <a:effectLst/>
            </c:spPr>
            <c:txPr>
              <a:bodyPr wrap="square" lIns="38100" tIns="19050" rIns="38100" bIns="19050" anchor="ctr">
                <a:spAutoFit/>
              </a:bodyPr>
              <a:lstStyle/>
              <a:p>
                <a:pPr>
                  <a:defRPr sz="2800">
                    <a:effectLst>
                      <a:outerShdw blurRad="38100" dist="38100" dir="2700000" algn="tl">
                        <a:srgbClr val="000000">
                          <a:alpha val="43137"/>
                        </a:srgbClr>
                      </a:outerShdw>
                    </a:effectLst>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Sheet1!$A$2:$A$112</c:f>
              <c:numCache>
                <c:formatCode>General</c:formatCode>
                <c:ptCount val="11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numCache>
            </c:numRef>
          </c:cat>
          <c:val>
            <c:numRef>
              <c:f>Sheet1!$B$2:$B$104</c:f>
              <c:numCache>
                <c:formatCode>General</c:formatCode>
                <c:ptCount val="103"/>
                <c:pt idx="0">
                  <c:v>0</c:v>
                </c:pt>
                <c:pt idx="1">
                  <c:v>-6.2124364308835403E-2</c:v>
                </c:pt>
                <c:pt idx="2">
                  <c:v>-0.11846971798428201</c:v>
                </c:pt>
                <c:pt idx="3">
                  <c:v>-0.27016874711049998</c:v>
                </c:pt>
                <c:pt idx="4">
                  <c:v>-0.403808368007397</c:v>
                </c:pt>
                <c:pt idx="5">
                  <c:v>-0.52300046232085495</c:v>
                </c:pt>
                <c:pt idx="6">
                  <c:v>-0.67397711511789604</c:v>
                </c:pt>
                <c:pt idx="7">
                  <c:v>-0.86612921867775805</c:v>
                </c:pt>
                <c:pt idx="8">
                  <c:v>-1.1926433194637001</c:v>
                </c:pt>
                <c:pt idx="9">
                  <c:v>-1.53432732316228</c:v>
                </c:pt>
                <c:pt idx="10">
                  <c:v>-2.08983472029588</c:v>
                </c:pt>
                <c:pt idx="11">
                  <c:v>-2.5918862690707298</c:v>
                </c:pt>
                <c:pt idx="12">
                  <c:v>-3.1632859454461402</c:v>
                </c:pt>
                <c:pt idx="13">
                  <c:v>-3.6711165048543699</c:v>
                </c:pt>
                <c:pt idx="14">
                  <c:v>-4.2656322237632898</c:v>
                </c:pt>
                <c:pt idx="15">
                  <c:v>-4.7611823855755899</c:v>
                </c:pt>
                <c:pt idx="16">
                  <c:v>-5.0147364771151199</c:v>
                </c:pt>
                <c:pt idx="17">
                  <c:v>-5.3542533518261699</c:v>
                </c:pt>
                <c:pt idx="18">
                  <c:v>-5.5919151641239102</c:v>
                </c:pt>
                <c:pt idx="19">
                  <c:v>-5.74505894590847</c:v>
                </c:pt>
                <c:pt idx="20">
                  <c:v>-5.9032593619972298</c:v>
                </c:pt>
                <c:pt idx="21">
                  <c:v>-6.0477346278317103</c:v>
                </c:pt>
                <c:pt idx="22">
                  <c:v>-6.0527912621359299</c:v>
                </c:pt>
                <c:pt idx="23">
                  <c:v>-6.2543342579750396</c:v>
                </c:pt>
                <c:pt idx="24">
                  <c:v>-6.2341077207582103</c:v>
                </c:pt>
                <c:pt idx="25">
                  <c:v>-6.2839516874710997</c:v>
                </c:pt>
                <c:pt idx="26">
                  <c:v>-6.1662043458159896</c:v>
                </c:pt>
                <c:pt idx="27">
                  <c:v>-5.9906668978270901</c:v>
                </c:pt>
                <c:pt idx="28">
                  <c:v>-5.6135864539990799</c:v>
                </c:pt>
                <c:pt idx="29">
                  <c:v>-5.7096625057790096</c:v>
                </c:pt>
                <c:pt idx="30">
                  <c:v>-5.7602288488210798</c:v>
                </c:pt>
                <c:pt idx="31">
                  <c:v>-5.7847896440129398</c:v>
                </c:pt>
                <c:pt idx="32">
                  <c:v>-5.8223532131299196</c:v>
                </c:pt>
                <c:pt idx="33">
                  <c:v>-5.6367024965325996</c:v>
                </c:pt>
                <c:pt idx="34">
                  <c:v>-5.5478502080443803</c:v>
                </c:pt>
                <c:pt idx="35">
                  <c:v>-5.4842810910772002</c:v>
                </c:pt>
                <c:pt idx="36">
                  <c:v>-5.4539412852519602</c:v>
                </c:pt>
                <c:pt idx="37">
                  <c:v>-5.31813453536755</c:v>
                </c:pt>
                <c:pt idx="38">
                  <c:v>-5.1555998613037497</c:v>
                </c:pt>
                <c:pt idx="39">
                  <c:v>-4.9056576514100803</c:v>
                </c:pt>
                <c:pt idx="40">
                  <c:v>-4.8529241793804898</c:v>
                </c:pt>
                <c:pt idx="41">
                  <c:v>-4.6831657420249604</c:v>
                </c:pt>
                <c:pt idx="42">
                  <c:v>-4.6325993989829</c:v>
                </c:pt>
                <c:pt idx="43">
                  <c:v>-4.5553051317614504</c:v>
                </c:pt>
                <c:pt idx="44">
                  <c:v>-4.3776005547850199</c:v>
                </c:pt>
                <c:pt idx="45">
                  <c:v>-4.2316805362921803</c:v>
                </c:pt>
                <c:pt idx="46">
                  <c:v>-4.1262135922330101</c:v>
                </c:pt>
                <c:pt idx="47">
                  <c:v>-3.97668169209431</c:v>
                </c:pt>
                <c:pt idx="48">
                  <c:v>-3.73251849283402</c:v>
                </c:pt>
                <c:pt idx="49">
                  <c:v>-3.5468677762367098</c:v>
                </c:pt>
                <c:pt idx="50">
                  <c:v>-3.3742198335645002</c:v>
                </c:pt>
                <c:pt idx="51">
                  <c:v>-3.3200416088765601</c:v>
                </c:pt>
                <c:pt idx="52">
                  <c:v>-3.2369683310217301</c:v>
                </c:pt>
                <c:pt idx="53">
                  <c:v>-3.1741215903837299</c:v>
                </c:pt>
                <c:pt idx="54">
                  <c:v>-3.0708217753120701</c:v>
                </c:pt>
                <c:pt idx="55">
                  <c:v>-2.9335702727693</c:v>
                </c:pt>
                <c:pt idx="56">
                  <c:v>-2.8028201571890898</c:v>
                </c:pt>
                <c:pt idx="57">
                  <c:v>-2.7074664817383298</c:v>
                </c:pt>
                <c:pt idx="58">
                  <c:v>-2.59983240869163</c:v>
                </c:pt>
                <c:pt idx="59">
                  <c:v>-2.42429496070273</c:v>
                </c:pt>
                <c:pt idx="60">
                  <c:v>-2.2870434581599701</c:v>
                </c:pt>
                <c:pt idx="61">
                  <c:v>-2.06238441978733</c:v>
                </c:pt>
                <c:pt idx="62">
                  <c:v>-1.96486361534906</c:v>
                </c:pt>
                <c:pt idx="63">
                  <c:v>-1.82616736014795</c:v>
                </c:pt>
                <c:pt idx="64">
                  <c:v>-1.6686893203883499</c:v>
                </c:pt>
                <c:pt idx="65">
                  <c:v>-1.5632223763291799</c:v>
                </c:pt>
                <c:pt idx="66">
                  <c:v>-1.46208969024503</c:v>
                </c:pt>
                <c:pt idx="67">
                  <c:v>-1.2677704576976401</c:v>
                </c:pt>
                <c:pt idx="68">
                  <c:v>-1.1341308368007399</c:v>
                </c:pt>
                <c:pt idx="69">
                  <c:v>-0.99760171058714797</c:v>
                </c:pt>
                <c:pt idx="70">
                  <c:v>-0.78739019879796601</c:v>
                </c:pt>
                <c:pt idx="71">
                  <c:v>-0.754883263985207</c:v>
                </c:pt>
                <c:pt idx="72">
                  <c:v>-0.61979889042995695</c:v>
                </c:pt>
                <c:pt idx="73">
                  <c:v>-0.49843966712899102</c:v>
                </c:pt>
                <c:pt idx="74">
                  <c:v>-0.30195330559408301</c:v>
                </c:pt>
                <c:pt idx="75">
                  <c:v>-7.8016643550626902E-2</c:v>
                </c:pt>
                <c:pt idx="76">
                  <c:v>7.58495145630977E-2</c:v>
                </c:pt>
                <c:pt idx="77">
                  <c:v>0.29689667128987002</c:v>
                </c:pt>
                <c:pt idx="78">
                  <c:v>0.46448797965787902</c:v>
                </c:pt>
                <c:pt idx="79">
                  <c:v>0.62196601941748597</c:v>
                </c:pt>
                <c:pt idx="80">
                  <c:v>0.82856564956079704</c:v>
                </c:pt>
                <c:pt idx="81">
                  <c:v>0.97304091539527304</c:v>
                </c:pt>
                <c:pt idx="82">
                  <c:v>1.2121474803513701</c:v>
                </c:pt>
                <c:pt idx="83">
                  <c:v>1.4230813684697099</c:v>
                </c:pt>
                <c:pt idx="84">
                  <c:v>1.58272653721683</c:v>
                </c:pt>
                <c:pt idx="85">
                  <c:v>1.7741562644475199</c:v>
                </c:pt>
                <c:pt idx="86">
                  <c:v>1.8348358760980099</c:v>
                </c:pt>
                <c:pt idx="87">
                  <c:v>2.0161523347202999</c:v>
                </c:pt>
                <c:pt idx="88">
                  <c:v>2.2133610725843602</c:v>
                </c:pt>
                <c:pt idx="89">
                  <c:v>2.3780628756356901</c:v>
                </c:pt>
                <c:pt idx="90">
                  <c:v>2.5781611188164599</c:v>
                </c:pt>
                <c:pt idx="91">
                  <c:v>2.6865175681923148</c:v>
                </c:pt>
                <c:pt idx="92">
                  <c:v>2.7941516412390177</c:v>
                </c:pt>
                <c:pt idx="93">
                  <c:v>3.0072526583448944</c:v>
                </c:pt>
                <c:pt idx="94">
                  <c:v>3.2095180305131699</c:v>
                </c:pt>
                <c:pt idx="95">
                  <c:v>3.4052820157189023</c:v>
                </c:pt>
                <c:pt idx="96">
                  <c:v>3.5266412390198898</c:v>
                </c:pt>
                <c:pt idx="97">
                  <c:v>3.6949549237170531</c:v>
                </c:pt>
                <c:pt idx="98">
                  <c:v>3.8293169209431266</c:v>
                </c:pt>
                <c:pt idx="99">
                  <c:v>3.9333391123439698</c:v>
                </c:pt>
                <c:pt idx="100">
                  <c:v>3.9506761442441141</c:v>
                </c:pt>
                <c:pt idx="101">
                  <c:v>4.1616100323624616</c:v>
                </c:pt>
                <c:pt idx="102">
                  <c:v>4.3458159963014387</c:v>
                </c:pt>
              </c:numCache>
            </c:numRef>
          </c:val>
          <c:smooth val="1"/>
          <c:extLst xmlns:c16r2="http://schemas.microsoft.com/office/drawing/2015/06/chart">
            <c:ext xmlns:c16="http://schemas.microsoft.com/office/drawing/2014/chart" uri="{C3380CC4-5D6E-409C-BE32-E72D297353CC}">
              <c16:uniqueId val="{00000001-3D57-4E13-980C-338C85D8BC81}"/>
            </c:ext>
          </c:extLst>
        </c:ser>
        <c:ser>
          <c:idx val="1"/>
          <c:order val="1"/>
          <c:tx>
            <c:strRef>
              <c:f>Sheet1!$C$1</c:f>
              <c:strCache>
                <c:ptCount val="1"/>
                <c:pt idx="0">
                  <c:v>Virginia</c:v>
                </c:pt>
              </c:strCache>
            </c:strRef>
          </c:tx>
          <c:spPr>
            <a:ln w="57150">
              <a:solidFill>
                <a:srgbClr val="0070C0"/>
              </a:solidFill>
            </a:ln>
          </c:spPr>
          <c:marker>
            <c:symbol val="none"/>
          </c:marker>
          <c:dLbls>
            <c:dLbl>
              <c:idx val="99"/>
              <c:layout>
                <c:manualLayout>
                  <c:x val="-1.5277601289623992E-16"/>
                  <c:y val="5.8872948539836684E-2"/>
                </c:manualLayout>
              </c:layout>
              <c:tx>
                <c:rich>
                  <a:bodyPr/>
                  <a:lstStyle/>
                  <a:p>
                    <a:fld id="{164313C6-C21E-461B-A3CA-BF27B8F0C6AF}" type="VALUE">
                      <a:rPr lang="en-US" smtClean="0"/>
                      <a:pPr/>
                      <a:t>[VALUE]</a:t>
                    </a:fld>
                    <a:r>
                      <a:rPr lang="en-US" dirty="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87D-4F63-A528-B2B695A2478A}"/>
                </c:ext>
                <c:ext xmlns:c15="http://schemas.microsoft.com/office/drawing/2012/chart" uri="{CE6537A1-D6FC-4f65-9D91-7224C49458BB}">
                  <c15:dlblFieldTable/>
                  <c15:showDataLabelsRange val="0"/>
                </c:ext>
              </c:extLst>
            </c:dLbl>
            <c:numFmt formatCode="#,##0.00" sourceLinked="0"/>
            <c:spPr>
              <a:noFill/>
              <a:ln>
                <a:noFill/>
              </a:ln>
              <a:effectLst/>
            </c:spPr>
            <c:txPr>
              <a:bodyPr wrap="square" lIns="38100" tIns="19050" rIns="38100" bIns="19050" anchor="ctr">
                <a:spAutoFit/>
              </a:bodyPr>
              <a:lstStyle/>
              <a:p>
                <a:pPr>
                  <a:defRPr sz="2800">
                    <a:effectLst>
                      <a:outerShdw blurRad="38100" dist="38100" dir="2700000" algn="tl">
                        <a:srgbClr val="000000">
                          <a:alpha val="43137"/>
                        </a:srgbClr>
                      </a:outerShdw>
                    </a:effectLst>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Sheet1!$A$2:$A$112</c:f>
              <c:numCache>
                <c:formatCode>General</c:formatCode>
                <c:ptCount val="11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numCache>
            </c:numRef>
          </c:cat>
          <c:val>
            <c:numRef>
              <c:f>Sheet1!$C$2:$C$101</c:f>
              <c:numCache>
                <c:formatCode>General</c:formatCode>
                <c:ptCount val="100"/>
                <c:pt idx="0">
                  <c:v>0</c:v>
                </c:pt>
                <c:pt idx="1">
                  <c:v>-0.12405310528676999</c:v>
                </c:pt>
                <c:pt idx="2">
                  <c:v>-0.22435136062501901</c:v>
                </c:pt>
                <c:pt idx="3">
                  <c:v>-0.28241877161031498</c:v>
                </c:pt>
                <c:pt idx="4">
                  <c:v>-0.30353419378679197</c:v>
                </c:pt>
                <c:pt idx="5">
                  <c:v>-0.58331353762504101</c:v>
                </c:pt>
                <c:pt idx="6">
                  <c:v>-0.810304326022115</c:v>
                </c:pt>
                <c:pt idx="7">
                  <c:v>-1.1824636418824399</c:v>
                </c:pt>
                <c:pt idx="8">
                  <c:v>-1.4675218412648099</c:v>
                </c:pt>
                <c:pt idx="9">
                  <c:v>-2.1748884841766198</c:v>
                </c:pt>
                <c:pt idx="10">
                  <c:v>-2.6842980441840201</c:v>
                </c:pt>
                <c:pt idx="11">
                  <c:v>-3.1224430543458102</c:v>
                </c:pt>
                <c:pt idx="12">
                  <c:v>-3.6688046031620298</c:v>
                </c:pt>
                <c:pt idx="13">
                  <c:v>-3.46556866471348</c:v>
                </c:pt>
                <c:pt idx="14">
                  <c:v>-3.6028189088605602</c:v>
                </c:pt>
                <c:pt idx="15">
                  <c:v>-4.0356850634782298</c:v>
                </c:pt>
                <c:pt idx="16">
                  <c:v>-4.1201467521841302</c:v>
                </c:pt>
                <c:pt idx="17">
                  <c:v>-4.2864307018238401</c:v>
                </c:pt>
                <c:pt idx="18">
                  <c:v>-4.3444981128091396</c:v>
                </c:pt>
                <c:pt idx="19">
                  <c:v>-4.2415604296988301</c:v>
                </c:pt>
                <c:pt idx="20">
                  <c:v>-4.3392192572650101</c:v>
                </c:pt>
                <c:pt idx="21">
                  <c:v>-4.5714889012062097</c:v>
                </c:pt>
                <c:pt idx="22">
                  <c:v>-5.0835378889856697</c:v>
                </c:pt>
                <c:pt idx="23">
                  <c:v>-4.54773405125768</c:v>
                </c:pt>
                <c:pt idx="24">
                  <c:v>-3.9274685248238099</c:v>
                </c:pt>
                <c:pt idx="25">
                  <c:v>-3.30456357061788</c:v>
                </c:pt>
                <c:pt idx="26">
                  <c:v>-3.3256789927943702</c:v>
                </c:pt>
                <c:pt idx="27">
                  <c:v>-3.3784675482355402</c:v>
                </c:pt>
                <c:pt idx="28">
                  <c:v>-3.5526697811914301</c:v>
                </c:pt>
                <c:pt idx="29">
                  <c:v>-3.4840446591179002</c:v>
                </c:pt>
                <c:pt idx="30">
                  <c:v>-3.2887270039855401</c:v>
                </c:pt>
                <c:pt idx="31">
                  <c:v>-3.3335972761105301</c:v>
                </c:pt>
                <c:pt idx="32">
                  <c:v>-3.2174624541399299</c:v>
                </c:pt>
                <c:pt idx="33">
                  <c:v>-3.0617362155884602</c:v>
                </c:pt>
                <c:pt idx="34">
                  <c:v>-2.9086494048090299</c:v>
                </c:pt>
                <c:pt idx="35">
                  <c:v>-2.7845962995222702</c:v>
                </c:pt>
                <c:pt idx="36">
                  <c:v>-2.7159711774487199</c:v>
                </c:pt>
                <c:pt idx="37">
                  <c:v>-2.7925145828384301</c:v>
                </c:pt>
                <c:pt idx="38">
                  <c:v>-2.7740385884340202</c:v>
                </c:pt>
                <c:pt idx="39">
                  <c:v>-2.35436957267664</c:v>
                </c:pt>
                <c:pt idx="40">
                  <c:v>-2.43883126138252</c:v>
                </c:pt>
                <c:pt idx="41">
                  <c:v>-2.1036239343310301</c:v>
                </c:pt>
                <c:pt idx="42">
                  <c:v>-2.2171193285295701</c:v>
                </c:pt>
                <c:pt idx="43">
                  <c:v>-2.0957056510148502</c:v>
                </c:pt>
                <c:pt idx="44">
                  <c:v>-2.0983450787869198</c:v>
                </c:pt>
                <c:pt idx="45">
                  <c:v>-1.77897431836777</c:v>
                </c:pt>
                <c:pt idx="46">
                  <c:v>-1.7024309129780699</c:v>
                </c:pt>
                <c:pt idx="47">
                  <c:v>-1.49391611898541</c:v>
                </c:pt>
                <c:pt idx="48">
                  <c:v>-1.59949322986777</c:v>
                </c:pt>
                <c:pt idx="49">
                  <c:v>-1.7209069073824801</c:v>
                </c:pt>
                <c:pt idx="50">
                  <c:v>-1.6496423575368799</c:v>
                </c:pt>
                <c:pt idx="51">
                  <c:v>-1.7552194684192399</c:v>
                </c:pt>
                <c:pt idx="52">
                  <c:v>-1.4464064190883299</c:v>
                </c:pt>
                <c:pt idx="53">
                  <c:v>-1.19566078074272</c:v>
                </c:pt>
                <c:pt idx="54">
                  <c:v>-0.89476601472799899</c:v>
                </c:pt>
                <c:pt idx="55">
                  <c:v>-0.87365059255153399</c:v>
                </c:pt>
                <c:pt idx="56">
                  <c:v>-0.73903977617651995</c:v>
                </c:pt>
                <c:pt idx="57">
                  <c:v>-0.69416950405151201</c:v>
                </c:pt>
                <c:pt idx="58">
                  <c:v>-0.52524612663973302</c:v>
                </c:pt>
                <c:pt idx="59">
                  <c:v>-0.47509699897062602</c:v>
                </c:pt>
                <c:pt idx="60">
                  <c:v>-0.66777522633092401</c:v>
                </c:pt>
                <c:pt idx="61">
                  <c:v>-0.80766489825006005</c:v>
                </c:pt>
                <c:pt idx="62">
                  <c:v>-0.836698603742703</c:v>
                </c:pt>
                <c:pt idx="63">
                  <c:v>-0.79182833161770505</c:v>
                </c:pt>
                <c:pt idx="64">
                  <c:v>-0.731121492860343</c:v>
                </c:pt>
                <c:pt idx="65">
                  <c:v>-0.678332937419168</c:v>
                </c:pt>
                <c:pt idx="66">
                  <c:v>-0.77071290944122905</c:v>
                </c:pt>
                <c:pt idx="67">
                  <c:v>-0.55955868767650896</c:v>
                </c:pt>
                <c:pt idx="68">
                  <c:v>-0.68097236519122395</c:v>
                </c:pt>
                <c:pt idx="69">
                  <c:v>-0.58331353762504101</c:v>
                </c:pt>
                <c:pt idx="70">
                  <c:v>-0.74431863172064205</c:v>
                </c:pt>
                <c:pt idx="71">
                  <c:v>-0.54372212104415496</c:v>
                </c:pt>
                <c:pt idx="72">
                  <c:v>-0.155726238551468</c:v>
                </c:pt>
                <c:pt idx="73">
                  <c:v>-7.9182833161661696E-3</c:v>
                </c:pt>
                <c:pt idx="74">
                  <c:v>-5.8067410985296303E-2</c:v>
                </c:pt>
                <c:pt idx="75">
                  <c:v>-0.15044738300735699</c:v>
                </c:pt>
                <c:pt idx="76">
                  <c:v>-6.33462665294071E-2</c:v>
                </c:pt>
                <c:pt idx="77">
                  <c:v>5.5427983213252E-2</c:v>
                </c:pt>
                <c:pt idx="78">
                  <c:v>6.5985694301473594E-2</c:v>
                </c:pt>
                <c:pt idx="79">
                  <c:v>0.21115422176472001</c:v>
                </c:pt>
                <c:pt idx="80">
                  <c:v>0.24810621057353999</c:v>
                </c:pt>
                <c:pt idx="81">
                  <c:v>0.70472721513976699</c:v>
                </c:pt>
                <c:pt idx="82">
                  <c:v>0.76807348166918499</c:v>
                </c:pt>
                <c:pt idx="83">
                  <c:v>0.64665980415445901</c:v>
                </c:pt>
                <c:pt idx="84">
                  <c:v>0.92379972022065304</c:v>
                </c:pt>
                <c:pt idx="85">
                  <c:v>1.20885791960303</c:v>
                </c:pt>
                <c:pt idx="86">
                  <c:v>1.3091561749412699</c:v>
                </c:pt>
                <c:pt idx="87">
                  <c:v>1.8053685960883701</c:v>
                </c:pt>
                <c:pt idx="88">
                  <c:v>1.9003879958825001</c:v>
                </c:pt>
                <c:pt idx="89">
                  <c:v>1.99276796790455</c:v>
                </c:pt>
                <c:pt idx="90">
                  <c:v>2.44674954469872</c:v>
                </c:pt>
                <c:pt idx="91">
                  <c:v>2.8373848549634499</c:v>
                </c:pt>
                <c:pt idx="92">
                  <c:v>2.9931110935149201</c:v>
                </c:pt>
                <c:pt idx="93">
                  <c:v>2.9772745268825815</c:v>
                </c:pt>
                <c:pt idx="94">
                  <c:v>3.3679098371473088</c:v>
                </c:pt>
                <c:pt idx="95">
                  <c:v>3.4418138147649699</c:v>
                </c:pt>
                <c:pt idx="96">
                  <c:v>3.162034470926713</c:v>
                </c:pt>
                <c:pt idx="97">
                  <c:v>3.043260221184056</c:v>
                </c:pt>
                <c:pt idx="98">
                  <c:v>3.2464961596325992</c:v>
                </c:pt>
                <c:pt idx="99">
                  <c:v>3.3151212817061264</c:v>
                </c:pt>
              </c:numCache>
            </c:numRef>
          </c:val>
          <c:smooth val="0"/>
          <c:extLst xmlns:c16r2="http://schemas.microsoft.com/office/drawing/2015/06/chart">
            <c:ext xmlns:c16="http://schemas.microsoft.com/office/drawing/2014/chart" uri="{C3380CC4-5D6E-409C-BE32-E72D297353CC}">
              <c16:uniqueId val="{00000003-3D57-4E13-980C-338C85D8BC81}"/>
            </c:ext>
          </c:extLst>
        </c:ser>
        <c:ser>
          <c:idx val="2"/>
          <c:order val="2"/>
          <c:tx>
            <c:strRef>
              <c:f>Sheet1!$D$1</c:f>
              <c:strCache>
                <c:ptCount val="1"/>
                <c:pt idx="0">
                  <c:v>Hampton Roads</c:v>
                </c:pt>
              </c:strCache>
            </c:strRef>
          </c:tx>
          <c:spPr>
            <a:ln w="76200">
              <a:solidFill>
                <a:srgbClr val="FF0000"/>
              </a:solidFill>
            </a:ln>
          </c:spPr>
          <c:marker>
            <c:symbol val="none"/>
          </c:marker>
          <c:dLbls>
            <c:dLbl>
              <c:idx val="108"/>
              <c:layout>
                <c:manualLayout>
                  <c:x val="-1.1458333333333333E-2"/>
                  <c:y val="6.1137292714445873E-2"/>
                </c:manualLayout>
              </c:layout>
              <c:tx>
                <c:rich>
                  <a:bodyPr/>
                  <a:lstStyle/>
                  <a:p>
                    <a:fld id="{E4A41AAE-4D8A-450A-B2D0-A2889D5C8E33}" type="VALUE">
                      <a:rPr lang="en-US" smtClean="0"/>
                      <a:pPr/>
                      <a:t>[VALUE]</a:t>
                    </a:fld>
                    <a:r>
                      <a:rPr lang="en-US" dirty="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87D-4F63-A528-B2B695A2478A}"/>
                </c:ext>
                <c:ext xmlns:c15="http://schemas.microsoft.com/office/drawing/2012/chart" uri="{CE6537A1-D6FC-4f65-9D91-7224C49458BB}">
                  <c15:dlblFieldTable/>
                  <c15:showDataLabelsRange val="0"/>
                </c:ext>
              </c:extLst>
            </c:dLbl>
            <c:numFmt formatCode="#,##0.00" sourceLinked="0"/>
            <c:spPr>
              <a:noFill/>
              <a:ln>
                <a:noFill/>
              </a:ln>
              <a:effectLst/>
            </c:spPr>
            <c:txPr>
              <a:bodyPr wrap="square" lIns="38100" tIns="19050" rIns="38100" bIns="19050" anchor="ctr">
                <a:spAutoFit/>
              </a:bodyPr>
              <a:lstStyle/>
              <a:p>
                <a:pPr>
                  <a:defRPr sz="2800">
                    <a:solidFill>
                      <a:srgbClr val="002060"/>
                    </a:solidFill>
                    <a:effectLst>
                      <a:outerShdw blurRad="38100" dist="38100" dir="2700000" algn="tl">
                        <a:srgbClr val="000000">
                          <a:alpha val="43137"/>
                        </a:srgbClr>
                      </a:outerShdw>
                    </a:effectLst>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Sheet1!$A$2:$A$112</c:f>
              <c:numCache>
                <c:formatCode>General</c:formatCode>
                <c:ptCount val="11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numCache>
            </c:numRef>
          </c:cat>
          <c:val>
            <c:numRef>
              <c:f>Sheet1!$D$2:$D$110</c:f>
              <c:numCache>
                <c:formatCode>General</c:formatCode>
                <c:ptCount val="109"/>
                <c:pt idx="0">
                  <c:v>0</c:v>
                </c:pt>
                <c:pt idx="1">
                  <c:v>-0.34544524053224901</c:v>
                </c:pt>
                <c:pt idx="2">
                  <c:v>-0.38382804503582801</c:v>
                </c:pt>
                <c:pt idx="3">
                  <c:v>-1.4073694984646801</c:v>
                </c:pt>
                <c:pt idx="4">
                  <c:v>-1.1386898669396099</c:v>
                </c:pt>
                <c:pt idx="5">
                  <c:v>-1.1642784032753299</c:v>
                </c:pt>
                <c:pt idx="6">
                  <c:v>-1.3050153531218101</c:v>
                </c:pt>
                <c:pt idx="7">
                  <c:v>-1.1642784032753299</c:v>
                </c:pt>
                <c:pt idx="8">
                  <c:v>-1.2410440122824999</c:v>
                </c:pt>
                <c:pt idx="9">
                  <c:v>-1.5736949846468899</c:v>
                </c:pt>
                <c:pt idx="10">
                  <c:v>-1.3561924257932501</c:v>
                </c:pt>
                <c:pt idx="11">
                  <c:v>-1.3561924257932501</c:v>
                </c:pt>
                <c:pt idx="12">
                  <c:v>-1.3817809621289801</c:v>
                </c:pt>
                <c:pt idx="13">
                  <c:v>-1.52251791197543</c:v>
                </c:pt>
                <c:pt idx="14">
                  <c:v>-1.9703172978505501</c:v>
                </c:pt>
                <c:pt idx="15">
                  <c:v>-2.4948822927328602</c:v>
                </c:pt>
                <c:pt idx="16">
                  <c:v>-2.9682702149437099</c:v>
                </c:pt>
                <c:pt idx="17">
                  <c:v>-3.4032753326509799</c:v>
                </c:pt>
                <c:pt idx="18">
                  <c:v>-3.5823950870010202</c:v>
                </c:pt>
                <c:pt idx="19">
                  <c:v>-3.9662231320368502</c:v>
                </c:pt>
                <c:pt idx="20">
                  <c:v>-4.4012282497441202</c:v>
                </c:pt>
                <c:pt idx="21">
                  <c:v>-5.0025588536335803</c:v>
                </c:pt>
                <c:pt idx="22">
                  <c:v>-4.8490276356192403</c:v>
                </c:pt>
                <c:pt idx="23">
                  <c:v>-4.9641760491299998</c:v>
                </c:pt>
                <c:pt idx="24">
                  <c:v>-5.5399181166837401</c:v>
                </c:pt>
                <c:pt idx="25">
                  <c:v>-5.5910951893551797</c:v>
                </c:pt>
                <c:pt idx="26">
                  <c:v>-5.68065506653019</c:v>
                </c:pt>
                <c:pt idx="27">
                  <c:v>-5.3607983623336697</c:v>
                </c:pt>
                <c:pt idx="28">
                  <c:v>-5.6934493346980499</c:v>
                </c:pt>
                <c:pt idx="29">
                  <c:v>-5.7446264073694904</c:v>
                </c:pt>
                <c:pt idx="30">
                  <c:v>-5.83418628454453</c:v>
                </c:pt>
                <c:pt idx="31">
                  <c:v>-6.1156601842374698</c:v>
                </c:pt>
                <c:pt idx="32">
                  <c:v>-5.9493346980552797</c:v>
                </c:pt>
                <c:pt idx="33">
                  <c:v>-5.6294779938587602</c:v>
                </c:pt>
                <c:pt idx="34">
                  <c:v>-5.3863868986694001</c:v>
                </c:pt>
                <c:pt idx="35">
                  <c:v>-5.50153531218014</c:v>
                </c:pt>
                <c:pt idx="36">
                  <c:v>-5.6166837256908897</c:v>
                </c:pt>
                <c:pt idx="37">
                  <c:v>-5.68065506653019</c:v>
                </c:pt>
                <c:pt idx="38">
                  <c:v>-5.7190378710337804</c:v>
                </c:pt>
                <c:pt idx="39">
                  <c:v>-5.5910951893551797</c:v>
                </c:pt>
                <c:pt idx="40">
                  <c:v>-5.6934493346980499</c:v>
                </c:pt>
                <c:pt idx="41">
                  <c:v>-5.6550665301944703</c:v>
                </c:pt>
                <c:pt idx="42">
                  <c:v>-5.7318321392016403</c:v>
                </c:pt>
                <c:pt idx="43">
                  <c:v>-5.8597748208802596</c:v>
                </c:pt>
                <c:pt idx="44">
                  <c:v>-5.5910951893551797</c:v>
                </c:pt>
                <c:pt idx="45">
                  <c:v>-5.42476970317297</c:v>
                </c:pt>
                <c:pt idx="46">
                  <c:v>-5.4119754350051199</c:v>
                </c:pt>
                <c:pt idx="47">
                  <c:v>-5.3352098259979597</c:v>
                </c:pt>
                <c:pt idx="48">
                  <c:v>-5.0153531218014402</c:v>
                </c:pt>
                <c:pt idx="49">
                  <c:v>-5.0793244626407397</c:v>
                </c:pt>
                <c:pt idx="50">
                  <c:v>-4.9641760491299998</c:v>
                </c:pt>
                <c:pt idx="51">
                  <c:v>-5.1688843398157598</c:v>
                </c:pt>
                <c:pt idx="52">
                  <c:v>-5.1305015353121801</c:v>
                </c:pt>
                <c:pt idx="53">
                  <c:v>-5.0409416581371502</c:v>
                </c:pt>
                <c:pt idx="54">
                  <c:v>-4.8106448311156598</c:v>
                </c:pt>
                <c:pt idx="55">
                  <c:v>-4.6443193449334803</c:v>
                </c:pt>
                <c:pt idx="56">
                  <c:v>-4.6187308085977499</c:v>
                </c:pt>
                <c:pt idx="57">
                  <c:v>-4.6954964176049199</c:v>
                </c:pt>
                <c:pt idx="58">
                  <c:v>-4.8874104401228298</c:v>
                </c:pt>
                <c:pt idx="59">
                  <c:v>-4.8490276356192403</c:v>
                </c:pt>
                <c:pt idx="60">
                  <c:v>-4.7594677584442202</c:v>
                </c:pt>
                <c:pt idx="61">
                  <c:v>-4.6443193449334803</c:v>
                </c:pt>
                <c:pt idx="62">
                  <c:v>-4.4140225179119801</c:v>
                </c:pt>
                <c:pt idx="63">
                  <c:v>-3.7998976458546698</c:v>
                </c:pt>
                <c:pt idx="64">
                  <c:v>-3.7487205731832201</c:v>
                </c:pt>
                <c:pt idx="65">
                  <c:v>-3.5823950870010202</c:v>
                </c:pt>
                <c:pt idx="66">
                  <c:v>-3.3393039918116698</c:v>
                </c:pt>
                <c:pt idx="67">
                  <c:v>-3.2369498464688</c:v>
                </c:pt>
                <c:pt idx="68">
                  <c:v>-3.2369498464688</c:v>
                </c:pt>
                <c:pt idx="69">
                  <c:v>-3.3648925281473998</c:v>
                </c:pt>
                <c:pt idx="70">
                  <c:v>-3.3904810644831098</c:v>
                </c:pt>
                <c:pt idx="71">
                  <c:v>-3.2753326509723601</c:v>
                </c:pt>
                <c:pt idx="72">
                  <c:v>-3.18577277379734</c:v>
                </c:pt>
                <c:pt idx="73">
                  <c:v>-3.08341862845446</c:v>
                </c:pt>
                <c:pt idx="74">
                  <c:v>-3.1473899692937599</c:v>
                </c:pt>
                <c:pt idx="75">
                  <c:v>-3.1218014329580299</c:v>
                </c:pt>
                <c:pt idx="76">
                  <c:v>-3.0962128966223199</c:v>
                </c:pt>
                <c:pt idx="77">
                  <c:v>-2.9554759467758398</c:v>
                </c:pt>
                <c:pt idx="78">
                  <c:v>-3.2369498464688</c:v>
                </c:pt>
                <c:pt idx="79">
                  <c:v>-3.3009211873080901</c:v>
                </c:pt>
                <c:pt idx="80">
                  <c:v>-3.18577277379734</c:v>
                </c:pt>
                <c:pt idx="81">
                  <c:v>-2.9426816786079799</c:v>
                </c:pt>
                <c:pt idx="82">
                  <c:v>-2.82753326509724</c:v>
                </c:pt>
                <c:pt idx="83">
                  <c:v>-2.8915046059365501</c:v>
                </c:pt>
                <c:pt idx="84">
                  <c:v>-3.0450358239508799</c:v>
                </c:pt>
                <c:pt idx="85">
                  <c:v>-2.85312180143297</c:v>
                </c:pt>
                <c:pt idx="86">
                  <c:v>-2.85312180143297</c:v>
                </c:pt>
                <c:pt idx="87">
                  <c:v>-2.8403275332651101</c:v>
                </c:pt>
                <c:pt idx="88">
                  <c:v>-2.82753326509724</c:v>
                </c:pt>
                <c:pt idx="89">
                  <c:v>-2.7763561924258</c:v>
                </c:pt>
                <c:pt idx="90">
                  <c:v>-2.5588536335721601</c:v>
                </c:pt>
                <c:pt idx="91">
                  <c:v>-2.46929375639714</c:v>
                </c:pt>
                <c:pt idx="92">
                  <c:v>-2.7123848515864899</c:v>
                </c:pt>
                <c:pt idx="93">
                  <c:v>-2.4181166837256902</c:v>
                </c:pt>
                <c:pt idx="94">
                  <c:v>-2.2645854657113702</c:v>
                </c:pt>
                <c:pt idx="95">
                  <c:v>-2.1750255885363399</c:v>
                </c:pt>
                <c:pt idx="96">
                  <c:v>-1.88075742067554</c:v>
                </c:pt>
                <c:pt idx="97">
                  <c:v>-1.95752302968271</c:v>
                </c:pt>
                <c:pt idx="98">
                  <c:v>-1.8935516888434101</c:v>
                </c:pt>
                <c:pt idx="99">
                  <c:v>-1.5864892528147401</c:v>
                </c:pt>
                <c:pt idx="100">
                  <c:v>-1.6120777891504701</c:v>
                </c:pt>
                <c:pt idx="101">
                  <c:v>-1.5864892528147401</c:v>
                </c:pt>
                <c:pt idx="102">
                  <c:v>-1.8807574206755362</c:v>
                </c:pt>
                <c:pt idx="103">
                  <c:v>-1.8423746161719521</c:v>
                </c:pt>
                <c:pt idx="104">
                  <c:v>-1.4073694984646892</c:v>
                </c:pt>
                <c:pt idx="105">
                  <c:v>-1.4073694984646892</c:v>
                </c:pt>
                <c:pt idx="106">
                  <c:v>-1.6504605936540457</c:v>
                </c:pt>
                <c:pt idx="107">
                  <c:v>-1.9703172978505705</c:v>
                </c:pt>
                <c:pt idx="108">
                  <c:v>-1.6760491299897637</c:v>
                </c:pt>
              </c:numCache>
            </c:numRef>
          </c:val>
          <c:smooth val="0"/>
          <c:extLst xmlns:c16r2="http://schemas.microsoft.com/office/drawing/2015/06/chart">
            <c:ext xmlns:c16="http://schemas.microsoft.com/office/drawing/2014/chart" uri="{C3380CC4-5D6E-409C-BE32-E72D297353CC}">
              <c16:uniqueId val="{00000005-3D57-4E13-980C-338C85D8BC81}"/>
            </c:ext>
          </c:extLst>
        </c:ser>
        <c:dLbls>
          <c:showLegendKey val="0"/>
          <c:showVal val="0"/>
          <c:showCatName val="0"/>
          <c:showSerName val="0"/>
          <c:showPercent val="0"/>
          <c:showBubbleSize val="0"/>
        </c:dLbls>
        <c:smooth val="0"/>
        <c:axId val="381700424"/>
        <c:axId val="381700816"/>
      </c:lineChart>
      <c:catAx>
        <c:axId val="381700424"/>
        <c:scaling>
          <c:orientation val="minMax"/>
        </c:scaling>
        <c:delete val="0"/>
        <c:axPos val="b"/>
        <c:numFmt formatCode="0&quot;&quot;" sourceLinked="0"/>
        <c:majorTickMark val="out"/>
        <c:minorTickMark val="none"/>
        <c:tickLblPos val="high"/>
        <c:txPr>
          <a:bodyPr/>
          <a:lstStyle/>
          <a:p>
            <a:pPr>
              <a:defRPr>
                <a:solidFill>
                  <a:srgbClr val="002060"/>
                </a:solidFill>
              </a:defRPr>
            </a:pPr>
            <a:endParaRPr lang="en-US"/>
          </a:p>
        </c:txPr>
        <c:crossAx val="381700816"/>
        <c:crosses val="autoZero"/>
        <c:auto val="1"/>
        <c:lblAlgn val="ctr"/>
        <c:lblOffset val="10"/>
        <c:noMultiLvlLbl val="1"/>
      </c:catAx>
      <c:valAx>
        <c:axId val="381700816"/>
        <c:scaling>
          <c:orientation val="minMax"/>
        </c:scaling>
        <c:delete val="0"/>
        <c:axPos val="l"/>
        <c:majorGridlines/>
        <c:numFmt formatCode="0&quot;%&quot;" sourceLinked="0"/>
        <c:majorTickMark val="out"/>
        <c:minorTickMark val="none"/>
        <c:tickLblPos val="nextTo"/>
        <c:txPr>
          <a:bodyPr/>
          <a:lstStyle/>
          <a:p>
            <a:pPr>
              <a:defRPr>
                <a:solidFill>
                  <a:srgbClr val="002060"/>
                </a:solidFill>
              </a:defRPr>
            </a:pPr>
            <a:endParaRPr lang="en-US"/>
          </a:p>
        </c:txPr>
        <c:crossAx val="381700424"/>
        <c:crosses val="autoZero"/>
        <c:crossBetween val="between"/>
      </c:valAx>
    </c:plotArea>
    <c:legend>
      <c:legendPos val="b"/>
      <c:overlay val="0"/>
      <c:txPr>
        <a:bodyPr/>
        <a:lstStyle/>
        <a:p>
          <a:pPr>
            <a:defRPr sz="2800"/>
          </a:pPr>
          <a:endParaRPr lang="en-US"/>
        </a:p>
      </c:txPr>
    </c:legend>
    <c:plotVisOnly val="1"/>
    <c:dispBlanksAs val="zero"/>
    <c:showDLblsOverMax val="1"/>
  </c:chart>
  <c:spPr>
    <a:solidFill>
      <a:schemeClr val="bg1"/>
    </a:solidFill>
  </c:spPr>
  <c:txPr>
    <a:bodyPr/>
    <a:lstStyle/>
    <a:p>
      <a:pPr>
        <a:defRPr sz="1800" b="1"/>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83677821522314E-2"/>
          <c:y val="0.10438319038490686"/>
          <c:w val="0.8585579615048119"/>
          <c:h val="0.76352239124887233"/>
        </c:manualLayout>
      </c:layout>
      <c:lineChart>
        <c:grouping val="standard"/>
        <c:varyColors val="0"/>
        <c:ser>
          <c:idx val="0"/>
          <c:order val="0"/>
          <c:spPr>
            <a:ln w="76200" cap="rnd">
              <a:solidFill>
                <a:srgbClr val="002060"/>
              </a:solidFill>
              <a:round/>
            </a:ln>
            <a:effectLst/>
          </c:spPr>
          <c:marker>
            <c:symbol val="none"/>
          </c:marker>
          <c:dLbls>
            <c:dLbl>
              <c:idx val="59"/>
              <c:layout>
                <c:manualLayout>
                  <c:x val="-2.6731053149606453E-2"/>
                  <c:y val="-4.8020598990002071E-2"/>
                </c:manualLayout>
              </c:layout>
              <c:tx>
                <c:rich>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r>
                      <a:rPr lang="en-US" sz="2800" b="1" dirty="0">
                        <a:solidFill>
                          <a:srgbClr val="002060"/>
                        </a:solidFill>
                        <a:effectLst>
                          <a:outerShdw blurRad="38100" dist="38100" dir="2700000" algn="tl">
                            <a:srgbClr val="000000">
                              <a:alpha val="43137"/>
                            </a:srgbClr>
                          </a:outerShdw>
                        </a:effectLst>
                      </a:rPr>
                      <a:t>84.6</a:t>
                    </a:r>
                  </a:p>
                </c:rich>
              </c:tx>
              <c:spPr>
                <a:noFill/>
                <a:ln>
                  <a:noFill/>
                </a:ln>
                <a:effectLst/>
              </c:sp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BAB7-4D39-9D3B-50C93B700941}"/>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800">
                    <a:effectLst>
                      <a:outerShdw blurRad="38100" dist="38100" dir="2700000" algn="tl">
                        <a:srgbClr val="000000">
                          <a:alpha val="43137"/>
                        </a:srgbClr>
                      </a:outerShdw>
                    </a:effectLst>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'FRED Graph'!$A$13:$A$72</c:f>
              <c:numCache>
                <c:formatCode>yyyy\-mm\-dd</c:formatCode>
                <c:ptCount val="60"/>
                <c:pt idx="0">
                  <c:v>36982</c:v>
                </c:pt>
                <c:pt idx="1">
                  <c:v>37073</c:v>
                </c:pt>
                <c:pt idx="2">
                  <c:v>37165</c:v>
                </c:pt>
                <c:pt idx="3">
                  <c:v>37257</c:v>
                </c:pt>
                <c:pt idx="4">
                  <c:v>37347</c:v>
                </c:pt>
                <c:pt idx="5">
                  <c:v>37438</c:v>
                </c:pt>
                <c:pt idx="6">
                  <c:v>37530</c:v>
                </c:pt>
                <c:pt idx="7">
                  <c:v>37622</c:v>
                </c:pt>
                <c:pt idx="8">
                  <c:v>37712</c:v>
                </c:pt>
                <c:pt idx="9">
                  <c:v>37803</c:v>
                </c:pt>
                <c:pt idx="10">
                  <c:v>37895</c:v>
                </c:pt>
                <c:pt idx="11">
                  <c:v>37987</c:v>
                </c:pt>
                <c:pt idx="12">
                  <c:v>38078</c:v>
                </c:pt>
                <c:pt idx="13">
                  <c:v>38169</c:v>
                </c:pt>
                <c:pt idx="14">
                  <c:v>38261</c:v>
                </c:pt>
                <c:pt idx="15">
                  <c:v>38353</c:v>
                </c:pt>
                <c:pt idx="16">
                  <c:v>38443</c:v>
                </c:pt>
                <c:pt idx="17">
                  <c:v>38534</c:v>
                </c:pt>
                <c:pt idx="18">
                  <c:v>38626</c:v>
                </c:pt>
                <c:pt idx="19">
                  <c:v>38718</c:v>
                </c:pt>
                <c:pt idx="20">
                  <c:v>38808</c:v>
                </c:pt>
                <c:pt idx="21">
                  <c:v>38899</c:v>
                </c:pt>
                <c:pt idx="22">
                  <c:v>38991</c:v>
                </c:pt>
                <c:pt idx="23">
                  <c:v>39083</c:v>
                </c:pt>
                <c:pt idx="24">
                  <c:v>39173</c:v>
                </c:pt>
                <c:pt idx="25">
                  <c:v>39264</c:v>
                </c:pt>
                <c:pt idx="26">
                  <c:v>39356</c:v>
                </c:pt>
                <c:pt idx="27">
                  <c:v>39448</c:v>
                </c:pt>
                <c:pt idx="28">
                  <c:v>39539</c:v>
                </c:pt>
                <c:pt idx="29">
                  <c:v>39630</c:v>
                </c:pt>
                <c:pt idx="30">
                  <c:v>39722</c:v>
                </c:pt>
                <c:pt idx="31">
                  <c:v>39814</c:v>
                </c:pt>
                <c:pt idx="32">
                  <c:v>39904</c:v>
                </c:pt>
                <c:pt idx="33">
                  <c:v>39995</c:v>
                </c:pt>
                <c:pt idx="34">
                  <c:v>40087</c:v>
                </c:pt>
                <c:pt idx="35">
                  <c:v>40179</c:v>
                </c:pt>
                <c:pt idx="36">
                  <c:v>40269</c:v>
                </c:pt>
                <c:pt idx="37">
                  <c:v>40360</c:v>
                </c:pt>
                <c:pt idx="38">
                  <c:v>40452</c:v>
                </c:pt>
                <c:pt idx="39">
                  <c:v>40544</c:v>
                </c:pt>
                <c:pt idx="40">
                  <c:v>40634</c:v>
                </c:pt>
                <c:pt idx="41">
                  <c:v>40725</c:v>
                </c:pt>
                <c:pt idx="42">
                  <c:v>40817</c:v>
                </c:pt>
                <c:pt idx="43">
                  <c:v>40909</c:v>
                </c:pt>
                <c:pt idx="44">
                  <c:v>41000</c:v>
                </c:pt>
                <c:pt idx="45">
                  <c:v>41091</c:v>
                </c:pt>
                <c:pt idx="46">
                  <c:v>41183</c:v>
                </c:pt>
                <c:pt idx="47">
                  <c:v>41275</c:v>
                </c:pt>
                <c:pt idx="48">
                  <c:v>41365</c:v>
                </c:pt>
                <c:pt idx="49">
                  <c:v>41456</c:v>
                </c:pt>
                <c:pt idx="50">
                  <c:v>41548</c:v>
                </c:pt>
                <c:pt idx="51">
                  <c:v>41640</c:v>
                </c:pt>
                <c:pt idx="52">
                  <c:v>41730</c:v>
                </c:pt>
                <c:pt idx="53">
                  <c:v>41821</c:v>
                </c:pt>
                <c:pt idx="54">
                  <c:v>41913</c:v>
                </c:pt>
                <c:pt idx="55">
                  <c:v>42005</c:v>
                </c:pt>
                <c:pt idx="56">
                  <c:v>42095</c:v>
                </c:pt>
                <c:pt idx="57">
                  <c:v>42186</c:v>
                </c:pt>
                <c:pt idx="58">
                  <c:v>42278</c:v>
                </c:pt>
                <c:pt idx="59">
                  <c:v>42370</c:v>
                </c:pt>
              </c:numCache>
            </c:numRef>
          </c:cat>
          <c:val>
            <c:numRef>
              <c:f>'FRED Graph'!$B$13:$B$72</c:f>
              <c:numCache>
                <c:formatCode>0.00</c:formatCode>
                <c:ptCount val="60"/>
                <c:pt idx="0">
                  <c:v>100</c:v>
                </c:pt>
                <c:pt idx="1">
                  <c:v>99.090463723145987</c:v>
                </c:pt>
                <c:pt idx="2">
                  <c:v>98.302326671726362</c:v>
                </c:pt>
                <c:pt idx="3">
                  <c:v>97.504360590684215</c:v>
                </c:pt>
                <c:pt idx="4">
                  <c:v>96.661027469162903</c:v>
                </c:pt>
                <c:pt idx="5">
                  <c:v>95.974923122946876</c:v>
                </c:pt>
                <c:pt idx="6">
                  <c:v>95.077084105316743</c:v>
                </c:pt>
                <c:pt idx="7">
                  <c:v>94.088439609418643</c:v>
                </c:pt>
                <c:pt idx="8">
                  <c:v>93.296780290725096</c:v>
                </c:pt>
                <c:pt idx="9">
                  <c:v>92.86952689048772</c:v>
                </c:pt>
                <c:pt idx="10">
                  <c:v>92.266326720276538</c:v>
                </c:pt>
                <c:pt idx="11">
                  <c:v>91.882387687867151</c:v>
                </c:pt>
                <c:pt idx="12">
                  <c:v>91.602331740935341</c:v>
                </c:pt>
                <c:pt idx="13">
                  <c:v>91.258280005492836</c:v>
                </c:pt>
                <c:pt idx="14">
                  <c:v>90.911431875424071</c:v>
                </c:pt>
                <c:pt idx="15">
                  <c:v>90.59612945664982</c:v>
                </c:pt>
                <c:pt idx="16">
                  <c:v>90.205609972205025</c:v>
                </c:pt>
                <c:pt idx="17">
                  <c:v>89.853894925531421</c:v>
                </c:pt>
                <c:pt idx="18">
                  <c:v>89.480451297634218</c:v>
                </c:pt>
                <c:pt idx="19">
                  <c:v>89.108501063462924</c:v>
                </c:pt>
                <c:pt idx="20">
                  <c:v>88.80931063755655</c:v>
                </c:pt>
                <c:pt idx="21">
                  <c:v>88.322482132228302</c:v>
                </c:pt>
                <c:pt idx="22">
                  <c:v>87.950454550971614</c:v>
                </c:pt>
                <c:pt idx="23">
                  <c:v>87.58664955987129</c:v>
                </c:pt>
                <c:pt idx="24">
                  <c:v>87.090616751379571</c:v>
                </c:pt>
                <c:pt idx="25">
                  <c:v>86.713293869660404</c:v>
                </c:pt>
                <c:pt idx="26">
                  <c:v>86.285885775252225</c:v>
                </c:pt>
                <c:pt idx="27">
                  <c:v>85.930458068479069</c:v>
                </c:pt>
                <c:pt idx="28">
                  <c:v>85.651949063255401</c:v>
                </c:pt>
                <c:pt idx="29">
                  <c:v>85.458105367673525</c:v>
                </c:pt>
                <c:pt idx="30">
                  <c:v>85.371048248159909</c:v>
                </c:pt>
                <c:pt idx="31">
                  <c:v>85.258775978803556</c:v>
                </c:pt>
                <c:pt idx="32">
                  <c:v>85.119699969465742</c:v>
                </c:pt>
                <c:pt idx="33">
                  <c:v>85.07075116395464</c:v>
                </c:pt>
                <c:pt idx="34">
                  <c:v>85.056275359431893</c:v>
                </c:pt>
                <c:pt idx="35">
                  <c:v>85.00444686243334</c:v>
                </c:pt>
                <c:pt idx="36">
                  <c:v>85.079027302093209</c:v>
                </c:pt>
                <c:pt idx="37">
                  <c:v>85.171082233279279</c:v>
                </c:pt>
                <c:pt idx="38">
                  <c:v>85.292891993243913</c:v>
                </c:pt>
                <c:pt idx="39">
                  <c:v>85.29364166499478</c:v>
                </c:pt>
                <c:pt idx="40">
                  <c:v>85.247584450522737</c:v>
                </c:pt>
                <c:pt idx="41">
                  <c:v>85.207191422612809</c:v>
                </c:pt>
                <c:pt idx="42">
                  <c:v>85.142493560557654</c:v>
                </c:pt>
                <c:pt idx="43">
                  <c:v>85.083691926320824</c:v>
                </c:pt>
                <c:pt idx="44">
                  <c:v>85.079039201644804</c:v>
                </c:pt>
                <c:pt idx="45">
                  <c:v>84.900266288165724</c:v>
                </c:pt>
                <c:pt idx="46">
                  <c:v>84.903140029877406</c:v>
                </c:pt>
                <c:pt idx="47">
                  <c:v>84.897350898023461</c:v>
                </c:pt>
                <c:pt idx="48">
                  <c:v>84.849169613590618</c:v>
                </c:pt>
                <c:pt idx="49">
                  <c:v>84.798709565026172</c:v>
                </c:pt>
                <c:pt idx="50">
                  <c:v>84.670152759303733</c:v>
                </c:pt>
                <c:pt idx="51">
                  <c:v>84.573689044249434</c:v>
                </c:pt>
                <c:pt idx="52">
                  <c:v>84.595649666729258</c:v>
                </c:pt>
                <c:pt idx="53">
                  <c:v>84.53904349976284</c:v>
                </c:pt>
                <c:pt idx="54">
                  <c:v>84.500024870062845</c:v>
                </c:pt>
                <c:pt idx="55">
                  <c:v>84.45112366275815</c:v>
                </c:pt>
                <c:pt idx="56">
                  <c:v>84.426372595427864</c:v>
                </c:pt>
                <c:pt idx="57">
                  <c:v>84.444114826865103</c:v>
                </c:pt>
                <c:pt idx="58">
                  <c:v>84.564544238843993</c:v>
                </c:pt>
                <c:pt idx="59">
                  <c:v>84.570113228993307</c:v>
                </c:pt>
              </c:numCache>
            </c:numRef>
          </c:val>
          <c:smooth val="0"/>
          <c:extLst xmlns:c16r2="http://schemas.microsoft.com/office/drawing/2015/06/chart">
            <c:ext xmlns:c16="http://schemas.microsoft.com/office/drawing/2014/chart" uri="{C3380CC4-5D6E-409C-BE32-E72D297353CC}">
              <c16:uniqueId val="{00000001-BAB7-4D39-9D3B-50C93B700941}"/>
            </c:ext>
          </c:extLst>
        </c:ser>
        <c:ser>
          <c:idx val="1"/>
          <c:order val="1"/>
          <c:spPr>
            <a:ln w="76200" cap="rnd">
              <a:solidFill>
                <a:srgbClr val="FF0000"/>
              </a:solidFill>
              <a:round/>
            </a:ln>
            <a:effectLst/>
          </c:spPr>
          <c:marker>
            <c:symbol val="none"/>
          </c:marker>
          <c:dLbls>
            <c:dLbl>
              <c:idx val="0"/>
              <c:layout>
                <c:manualLayout>
                  <c:x val="-2.162409776902887E-2"/>
                  <c:y val="-2.8703703703703738E-2"/>
                </c:manualLayout>
              </c:layout>
              <c:tx>
                <c:rich>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r>
                      <a:rPr lang="en-US" sz="2800" b="1" dirty="0">
                        <a:solidFill>
                          <a:srgbClr val="002060"/>
                        </a:solidFill>
                        <a:effectLst>
                          <a:outerShdw blurRad="38100" dist="38100" dir="2700000" algn="tl">
                            <a:srgbClr val="000000">
                              <a:alpha val="43137"/>
                            </a:srgbClr>
                          </a:outerShdw>
                        </a:effectLst>
                      </a:rPr>
                      <a:t>100.0</a:t>
                    </a:r>
                  </a:p>
                </c:rich>
              </c:tx>
              <c:spPr>
                <a:noFill/>
                <a:ln>
                  <a:noFill/>
                </a:ln>
                <a:effectLst/>
              </c:sp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BAB7-4D39-9D3B-50C93B700941}"/>
                </c:ext>
                <c:ext xmlns:c15="http://schemas.microsoft.com/office/drawing/2012/chart" uri="{CE6537A1-D6FC-4f65-9D91-7224C49458BB}"/>
              </c:extLst>
            </c:dLbl>
            <c:dLbl>
              <c:idx val="59"/>
              <c:layout>
                <c:manualLayout>
                  <c:x val="-2.8125000000000001E-2"/>
                  <c:y val="-4.5421590323636372E-2"/>
                </c:manualLayout>
              </c:layout>
              <c:tx>
                <c:rich>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r>
                      <a:rPr lang="en-US" sz="2800" b="1" dirty="0">
                        <a:solidFill>
                          <a:srgbClr val="FF0000"/>
                        </a:solidFill>
                        <a:effectLst>
                          <a:outerShdw blurRad="38100" dist="38100" dir="2700000" algn="tl">
                            <a:srgbClr val="000000">
                              <a:alpha val="43137"/>
                            </a:srgbClr>
                          </a:outerShdw>
                        </a:effectLst>
                      </a:rPr>
                      <a:t>121.3</a:t>
                    </a:r>
                  </a:p>
                </c:rich>
              </c:tx>
              <c:spPr>
                <a:noFill/>
                <a:ln>
                  <a:noFill/>
                </a:ln>
                <a:effectLst/>
              </c:sp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BAB7-4D39-9D3B-50C93B700941}"/>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800">
                    <a:effectLst>
                      <a:outerShdw blurRad="38100" dist="38100" dir="2700000" algn="tl">
                        <a:srgbClr val="000000">
                          <a:alpha val="43137"/>
                        </a:srgbClr>
                      </a:outerShdw>
                    </a:effectLst>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'FRED Graph'!$A$13:$A$72</c:f>
              <c:numCache>
                <c:formatCode>yyyy\-mm\-dd</c:formatCode>
                <c:ptCount val="60"/>
                <c:pt idx="0">
                  <c:v>36982</c:v>
                </c:pt>
                <c:pt idx="1">
                  <c:v>37073</c:v>
                </c:pt>
                <c:pt idx="2">
                  <c:v>37165</c:v>
                </c:pt>
                <c:pt idx="3">
                  <c:v>37257</c:v>
                </c:pt>
                <c:pt idx="4">
                  <c:v>37347</c:v>
                </c:pt>
                <c:pt idx="5">
                  <c:v>37438</c:v>
                </c:pt>
                <c:pt idx="6">
                  <c:v>37530</c:v>
                </c:pt>
                <c:pt idx="7">
                  <c:v>37622</c:v>
                </c:pt>
                <c:pt idx="8">
                  <c:v>37712</c:v>
                </c:pt>
                <c:pt idx="9">
                  <c:v>37803</c:v>
                </c:pt>
                <c:pt idx="10">
                  <c:v>37895</c:v>
                </c:pt>
                <c:pt idx="11">
                  <c:v>37987</c:v>
                </c:pt>
                <c:pt idx="12">
                  <c:v>38078</c:v>
                </c:pt>
                <c:pt idx="13">
                  <c:v>38169</c:v>
                </c:pt>
                <c:pt idx="14">
                  <c:v>38261</c:v>
                </c:pt>
                <c:pt idx="15">
                  <c:v>38353</c:v>
                </c:pt>
                <c:pt idx="16">
                  <c:v>38443</c:v>
                </c:pt>
                <c:pt idx="17">
                  <c:v>38534</c:v>
                </c:pt>
                <c:pt idx="18">
                  <c:v>38626</c:v>
                </c:pt>
                <c:pt idx="19">
                  <c:v>38718</c:v>
                </c:pt>
                <c:pt idx="20">
                  <c:v>38808</c:v>
                </c:pt>
                <c:pt idx="21">
                  <c:v>38899</c:v>
                </c:pt>
                <c:pt idx="22">
                  <c:v>38991</c:v>
                </c:pt>
                <c:pt idx="23">
                  <c:v>39083</c:v>
                </c:pt>
                <c:pt idx="24">
                  <c:v>39173</c:v>
                </c:pt>
                <c:pt idx="25">
                  <c:v>39264</c:v>
                </c:pt>
                <c:pt idx="26">
                  <c:v>39356</c:v>
                </c:pt>
                <c:pt idx="27">
                  <c:v>39448</c:v>
                </c:pt>
                <c:pt idx="28">
                  <c:v>39539</c:v>
                </c:pt>
                <c:pt idx="29">
                  <c:v>39630</c:v>
                </c:pt>
                <c:pt idx="30">
                  <c:v>39722</c:v>
                </c:pt>
                <c:pt idx="31">
                  <c:v>39814</c:v>
                </c:pt>
                <c:pt idx="32">
                  <c:v>39904</c:v>
                </c:pt>
                <c:pt idx="33">
                  <c:v>39995</c:v>
                </c:pt>
                <c:pt idx="34">
                  <c:v>40087</c:v>
                </c:pt>
                <c:pt idx="35">
                  <c:v>40179</c:v>
                </c:pt>
                <c:pt idx="36">
                  <c:v>40269</c:v>
                </c:pt>
                <c:pt idx="37">
                  <c:v>40360</c:v>
                </c:pt>
                <c:pt idx="38">
                  <c:v>40452</c:v>
                </c:pt>
                <c:pt idx="39">
                  <c:v>40544</c:v>
                </c:pt>
                <c:pt idx="40">
                  <c:v>40634</c:v>
                </c:pt>
                <c:pt idx="41">
                  <c:v>40725</c:v>
                </c:pt>
                <c:pt idx="42">
                  <c:v>40817</c:v>
                </c:pt>
                <c:pt idx="43">
                  <c:v>40909</c:v>
                </c:pt>
                <c:pt idx="44">
                  <c:v>41000</c:v>
                </c:pt>
                <c:pt idx="45">
                  <c:v>41091</c:v>
                </c:pt>
                <c:pt idx="46">
                  <c:v>41183</c:v>
                </c:pt>
                <c:pt idx="47">
                  <c:v>41275</c:v>
                </c:pt>
                <c:pt idx="48">
                  <c:v>41365</c:v>
                </c:pt>
                <c:pt idx="49">
                  <c:v>41456</c:v>
                </c:pt>
                <c:pt idx="50">
                  <c:v>41548</c:v>
                </c:pt>
                <c:pt idx="51">
                  <c:v>41640</c:v>
                </c:pt>
                <c:pt idx="52">
                  <c:v>41730</c:v>
                </c:pt>
                <c:pt idx="53">
                  <c:v>41821</c:v>
                </c:pt>
                <c:pt idx="54">
                  <c:v>41913</c:v>
                </c:pt>
                <c:pt idx="55">
                  <c:v>42005</c:v>
                </c:pt>
                <c:pt idx="56">
                  <c:v>42095</c:v>
                </c:pt>
                <c:pt idx="57">
                  <c:v>42186</c:v>
                </c:pt>
                <c:pt idx="58">
                  <c:v>42278</c:v>
                </c:pt>
                <c:pt idx="59">
                  <c:v>42370</c:v>
                </c:pt>
              </c:numCache>
            </c:numRef>
          </c:cat>
          <c:val>
            <c:numRef>
              <c:f>'FRED Graph'!$C$13:$C$72</c:f>
              <c:numCache>
                <c:formatCode>0.00</c:formatCode>
                <c:ptCount val="60"/>
                <c:pt idx="0">
                  <c:v>100</c:v>
                </c:pt>
                <c:pt idx="1">
                  <c:v>97.437982919886139</c:v>
                </c:pt>
                <c:pt idx="2">
                  <c:v>95.599459035153274</c:v>
                </c:pt>
                <c:pt idx="3">
                  <c:v>95.712002421101417</c:v>
                </c:pt>
                <c:pt idx="4">
                  <c:v>96.591543168427336</c:v>
                </c:pt>
                <c:pt idx="5">
                  <c:v>96.925390355315557</c:v>
                </c:pt>
                <c:pt idx="6">
                  <c:v>96.6161324796429</c:v>
                </c:pt>
                <c:pt idx="7">
                  <c:v>97.021856114699673</c:v>
                </c:pt>
                <c:pt idx="8">
                  <c:v>96.781637458978423</c:v>
                </c:pt>
                <c:pt idx="9">
                  <c:v>97.735891882690069</c:v>
                </c:pt>
                <c:pt idx="10">
                  <c:v>99.355003451961011</c:v>
                </c:pt>
                <c:pt idx="11">
                  <c:v>100.5315074193518</c:v>
                </c:pt>
                <c:pt idx="12">
                  <c:v>101.77988783491114</c:v>
                </c:pt>
                <c:pt idx="13">
                  <c:v>103.03961716333923</c:v>
                </c:pt>
                <c:pt idx="14">
                  <c:v>104.74668280734276</c:v>
                </c:pt>
                <c:pt idx="15">
                  <c:v>106.46604310695405</c:v>
                </c:pt>
                <c:pt idx="16">
                  <c:v>107.22925749737557</c:v>
                </c:pt>
                <c:pt idx="17">
                  <c:v>107.3068084019785</c:v>
                </c:pt>
                <c:pt idx="18">
                  <c:v>109.469722046209</c:v>
                </c:pt>
                <c:pt idx="19">
                  <c:v>111.08883361547993</c:v>
                </c:pt>
                <c:pt idx="20">
                  <c:v>111.70262065312994</c:v>
                </c:pt>
                <c:pt idx="21">
                  <c:v>112.28803540860817</c:v>
                </c:pt>
                <c:pt idx="22">
                  <c:v>112.82805451261149</c:v>
                </c:pt>
                <c:pt idx="23">
                  <c:v>113.81068121849496</c:v>
                </c:pt>
                <c:pt idx="24">
                  <c:v>116.06060319471898</c:v>
                </c:pt>
                <c:pt idx="25">
                  <c:v>117.66931159386024</c:v>
                </c:pt>
                <c:pt idx="26">
                  <c:v>120.03083121329337</c:v>
                </c:pt>
                <c:pt idx="27">
                  <c:v>122.04904621844766</c:v>
                </c:pt>
                <c:pt idx="28">
                  <c:v>120.93496127183485</c:v>
                </c:pt>
                <c:pt idx="29">
                  <c:v>116.09559567606421</c:v>
                </c:pt>
                <c:pt idx="30">
                  <c:v>107.26235849324266</c:v>
                </c:pt>
                <c:pt idx="31">
                  <c:v>96.930119069010857</c:v>
                </c:pt>
                <c:pt idx="32">
                  <c:v>92.274227564617874</c:v>
                </c:pt>
                <c:pt idx="33">
                  <c:v>93.451677274747738</c:v>
                </c:pt>
                <c:pt idx="34">
                  <c:v>95.641071715671913</c:v>
                </c:pt>
                <c:pt idx="35">
                  <c:v>99.234894124100364</c:v>
                </c:pt>
                <c:pt idx="36">
                  <c:v>103.78297095624049</c:v>
                </c:pt>
                <c:pt idx="37">
                  <c:v>106.79705306562511</c:v>
                </c:pt>
                <c:pt idx="38">
                  <c:v>108.73298845248117</c:v>
                </c:pt>
                <c:pt idx="39">
                  <c:v>111.0254688519629</c:v>
                </c:pt>
                <c:pt idx="40">
                  <c:v>111.87758305985606</c:v>
                </c:pt>
                <c:pt idx="41">
                  <c:v>113.5326328532113</c:v>
                </c:pt>
                <c:pt idx="42">
                  <c:v>114.61550828943513</c:v>
                </c:pt>
                <c:pt idx="43">
                  <c:v>115.89604395812252</c:v>
                </c:pt>
                <c:pt idx="44">
                  <c:v>116.11829350180165</c:v>
                </c:pt>
                <c:pt idx="45">
                  <c:v>116.01899051420033</c:v>
                </c:pt>
                <c:pt idx="46">
                  <c:v>116.66777003319557</c:v>
                </c:pt>
                <c:pt idx="47">
                  <c:v>117.7818549798084</c:v>
                </c:pt>
                <c:pt idx="48">
                  <c:v>117.8054985482849</c:v>
                </c:pt>
                <c:pt idx="49">
                  <c:v>117.66742010838213</c:v>
                </c:pt>
                <c:pt idx="50">
                  <c:v>118.22824555264478</c:v>
                </c:pt>
                <c:pt idx="51">
                  <c:v>117.96722055666417</c:v>
                </c:pt>
                <c:pt idx="52">
                  <c:v>119.38016020882</c:v>
                </c:pt>
                <c:pt idx="53">
                  <c:v>120.13297142911186</c:v>
                </c:pt>
                <c:pt idx="54">
                  <c:v>120.9075347324021</c:v>
                </c:pt>
                <c:pt idx="55">
                  <c:v>120.4923536699547</c:v>
                </c:pt>
                <c:pt idx="56">
                  <c:v>120.67677350407142</c:v>
                </c:pt>
                <c:pt idx="57">
                  <c:v>121.24138191929032</c:v>
                </c:pt>
                <c:pt idx="58">
                  <c:v>121.12221833416874</c:v>
                </c:pt>
                <c:pt idx="59">
                  <c:v>121.33311896497916</c:v>
                </c:pt>
              </c:numCache>
            </c:numRef>
          </c:val>
          <c:smooth val="0"/>
          <c:extLst xmlns:c16r2="http://schemas.microsoft.com/office/drawing/2015/06/chart">
            <c:ext xmlns:c16="http://schemas.microsoft.com/office/drawing/2014/chart" uri="{C3380CC4-5D6E-409C-BE32-E72D297353CC}">
              <c16:uniqueId val="{00000004-BAB7-4D39-9D3B-50C93B700941}"/>
            </c:ext>
          </c:extLst>
        </c:ser>
        <c:dLbls>
          <c:showLegendKey val="0"/>
          <c:showVal val="0"/>
          <c:showCatName val="0"/>
          <c:showSerName val="0"/>
          <c:showPercent val="0"/>
          <c:showBubbleSize val="0"/>
        </c:dLbls>
        <c:smooth val="0"/>
        <c:axId val="384000984"/>
        <c:axId val="384001376"/>
      </c:lineChart>
      <c:dateAx>
        <c:axId val="384000984"/>
        <c:scaling>
          <c:orientation val="minMax"/>
        </c:scaling>
        <c:delete val="0"/>
        <c:axPos val="b"/>
        <c:numFmt formatCode="yyyy\-mm\-d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2060"/>
                </a:solidFill>
                <a:effectLst>
                  <a:outerShdw blurRad="38100" dist="38100" dir="2700000" algn="tl">
                    <a:srgbClr val="000000">
                      <a:alpha val="43137"/>
                    </a:srgbClr>
                  </a:outerShdw>
                </a:effectLst>
                <a:latin typeface="+mn-lt"/>
                <a:ea typeface="+mn-ea"/>
                <a:cs typeface="+mn-cs"/>
              </a:defRPr>
            </a:pPr>
            <a:endParaRPr lang="en-US"/>
          </a:p>
        </c:txPr>
        <c:crossAx val="384001376"/>
        <c:crosses val="autoZero"/>
        <c:auto val="1"/>
        <c:lblOffset val="100"/>
        <c:baseTimeUnit val="months"/>
      </c:dateAx>
      <c:valAx>
        <c:axId val="3840013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effectLst>
                  <a:outerShdw blurRad="38100" dist="38100" dir="2700000" algn="tl">
                    <a:srgbClr val="000000">
                      <a:alpha val="43137"/>
                    </a:srgbClr>
                  </a:outerShdw>
                </a:effectLst>
                <a:latin typeface="+mn-lt"/>
                <a:ea typeface="+mn-ea"/>
                <a:cs typeface="+mn-cs"/>
              </a:defRPr>
            </a:pPr>
            <a:endParaRPr lang="en-US"/>
          </a:p>
        </c:txPr>
        <c:crossAx val="38400098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solidFill>
                <a:srgbClr val="000000"/>
              </a:solidFill>
            </a:ln>
            <a:effectLst/>
          </c:spPr>
          <c:invertIfNegative val="0"/>
          <c:dLbls>
            <c:dLbl>
              <c:idx val="2"/>
              <c:layout>
                <c:manualLayout>
                  <c:x val="2.7777777777777801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5CA-4DAF-ABD1-B601BC220CA5}"/>
                </c:ext>
                <c:ext xmlns:c15="http://schemas.microsoft.com/office/drawing/2012/chart" uri="{CE6537A1-D6FC-4f65-9D91-7224C49458BB}"/>
              </c:extLst>
            </c:dLbl>
            <c:dLbl>
              <c:idx val="3"/>
              <c:layout>
                <c:manualLayout>
                  <c:x val="5.5555555555555497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5CA-4DAF-ABD1-B601BC220CA5}"/>
                </c:ext>
                <c:ext xmlns:c15="http://schemas.microsoft.com/office/drawing/2012/chart" uri="{CE6537A1-D6FC-4f65-9D91-7224C49458BB}"/>
              </c:extLst>
            </c:dLbl>
            <c:dLbl>
              <c:idx val="4"/>
              <c:layout>
                <c:manualLayout>
                  <c:x val="1.1111111111111099E-2"/>
                  <c:y val="3.8940809968847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5CA-4DAF-ABD1-B601BC220CA5}"/>
                </c:ext>
                <c:ext xmlns:c15="http://schemas.microsoft.com/office/drawing/2012/chart" uri="{CE6537A1-D6FC-4f65-9D91-7224C49458BB}"/>
              </c:extLst>
            </c:dLbl>
            <c:dLbl>
              <c:idx val="8"/>
              <c:layout>
                <c:manualLayout>
                  <c:x val="8.3333333333332291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5CA-4DAF-ABD1-B601BC220CA5}"/>
                </c:ext>
                <c:ext xmlns:c15="http://schemas.microsoft.com/office/drawing/2012/chart" uri="{CE6537A1-D6FC-4f65-9D91-7224C49458BB}"/>
              </c:extLst>
            </c:dLbl>
            <c:dLbl>
              <c:idx val="9"/>
              <c:layout>
                <c:manualLayout>
                  <c:x val="1.1111111111111001E-2"/>
                  <c:y val="3.8940809968847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5CA-4DAF-ABD1-B601BC220CA5}"/>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400" b="1" i="0" u="none" strike="noStrike" kern="1200" baseline="0">
                    <a:solidFill>
                      <a:srgbClr val="002060"/>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Sheet1!$A$3:$A$13</c:f>
              <c:strCache>
                <c:ptCount val="11"/>
                <c:pt idx="0">
                  <c:v>Food Preparation</c:v>
                </c:pt>
                <c:pt idx="1">
                  <c:v>Office and Admin Support</c:v>
                </c:pt>
                <c:pt idx="2">
                  <c:v>Sales and Related</c:v>
                </c:pt>
                <c:pt idx="3">
                  <c:v>Bldgs and Grounds Clean and Main</c:v>
                </c:pt>
                <c:pt idx="4">
                  <c:v>Production</c:v>
                </c:pt>
                <c:pt idx="6">
                  <c:v>Life, Physical and Social Sciences</c:v>
                </c:pt>
                <c:pt idx="7">
                  <c:v>Computer and Math Operations</c:v>
                </c:pt>
                <c:pt idx="8">
                  <c:v>Management</c:v>
                </c:pt>
                <c:pt idx="9">
                  <c:v>Education, Training and Library</c:v>
                </c:pt>
                <c:pt idx="10">
                  <c:v>Community and Social Services</c:v>
                </c:pt>
              </c:strCache>
            </c:strRef>
          </c:cat>
          <c:val>
            <c:numRef>
              <c:f>Sheet1!$B$3:$B$13</c:f>
              <c:numCache>
                <c:formatCode>0.00%</c:formatCode>
                <c:ptCount val="11"/>
                <c:pt idx="0">
                  <c:v>0.87470000000000003</c:v>
                </c:pt>
                <c:pt idx="1">
                  <c:v>0.76829999999999998</c:v>
                </c:pt>
                <c:pt idx="2">
                  <c:v>0.76129999999999998</c:v>
                </c:pt>
                <c:pt idx="3">
                  <c:v>0.74019999999999997</c:v>
                </c:pt>
                <c:pt idx="4">
                  <c:v>0.73019999999999996</c:v>
                </c:pt>
                <c:pt idx="6">
                  <c:v>0.1938</c:v>
                </c:pt>
                <c:pt idx="7">
                  <c:v>0.1331</c:v>
                </c:pt>
                <c:pt idx="8">
                  <c:v>0.13100000000000001</c:v>
                </c:pt>
                <c:pt idx="9">
                  <c:v>0.1174</c:v>
                </c:pt>
                <c:pt idx="10">
                  <c:v>4.1599999999999998E-2</c:v>
                </c:pt>
              </c:numCache>
            </c:numRef>
          </c:val>
          <c:extLst xmlns:c16r2="http://schemas.microsoft.com/office/drawing/2015/06/chart">
            <c:ext xmlns:c16="http://schemas.microsoft.com/office/drawing/2014/chart" uri="{C3380CC4-5D6E-409C-BE32-E72D297353CC}">
              <c16:uniqueId val="{00000005-F5CA-4DAF-ABD1-B601BC220CA5}"/>
            </c:ext>
          </c:extLst>
        </c:ser>
        <c:dLbls>
          <c:showLegendKey val="0"/>
          <c:showVal val="0"/>
          <c:showCatName val="0"/>
          <c:showSerName val="0"/>
          <c:showPercent val="0"/>
          <c:showBubbleSize val="0"/>
        </c:dLbls>
        <c:gapWidth val="219"/>
        <c:axId val="193078952"/>
        <c:axId val="193079344"/>
      </c:barChart>
      <c:catAx>
        <c:axId val="193078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002060"/>
                </a:solidFill>
                <a:effectLst>
                  <a:outerShdw blurRad="38100" dist="38100" dir="2700000" algn="tl">
                    <a:srgbClr val="000000">
                      <a:alpha val="43137"/>
                    </a:srgbClr>
                  </a:outerShdw>
                </a:effectLst>
                <a:latin typeface="+mn-lt"/>
                <a:ea typeface="+mn-ea"/>
                <a:cs typeface="+mn-cs"/>
              </a:defRPr>
            </a:pPr>
            <a:endParaRPr lang="en-US"/>
          </a:p>
        </c:txPr>
        <c:crossAx val="193079344"/>
        <c:crosses val="autoZero"/>
        <c:auto val="1"/>
        <c:lblAlgn val="ctr"/>
        <c:lblOffset val="100"/>
        <c:noMultiLvlLbl val="0"/>
      </c:catAx>
      <c:valAx>
        <c:axId val="19307934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307895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600" b="1"/>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FF0000"/>
              </a:solidFill>
            </c:spPr>
            <c:extLst xmlns:c16r2="http://schemas.microsoft.com/office/drawing/2015/06/chart">
              <c:ext xmlns:c16="http://schemas.microsoft.com/office/drawing/2014/chart" uri="{C3380CC4-5D6E-409C-BE32-E72D297353CC}">
                <c16:uniqueId val="{00000001-3D55-458C-AB7E-C13BCE4B111A}"/>
              </c:ext>
            </c:extLst>
          </c:dPt>
          <c:dPt>
            <c:idx val="1"/>
            <c:invertIfNegative val="0"/>
            <c:bubble3D val="0"/>
            <c:spPr>
              <a:solidFill>
                <a:srgbClr val="002060"/>
              </a:solidFill>
              <a:ln>
                <a:solidFill>
                  <a:srgbClr val="002060"/>
                </a:solidFill>
              </a:ln>
            </c:spPr>
            <c:extLst xmlns:c16r2="http://schemas.microsoft.com/office/drawing/2015/06/chart">
              <c:ext xmlns:c16="http://schemas.microsoft.com/office/drawing/2014/chart" uri="{C3380CC4-5D6E-409C-BE32-E72D297353CC}">
                <c16:uniqueId val="{00000003-3D55-458C-AB7E-C13BCE4B111A}"/>
              </c:ext>
            </c:extLst>
          </c:dPt>
          <c:dPt>
            <c:idx val="2"/>
            <c:invertIfNegative val="0"/>
            <c:bubble3D val="0"/>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5-3D55-458C-AB7E-C13BCE4B111A}"/>
              </c:ext>
            </c:extLst>
          </c:dPt>
          <c:dPt>
            <c:idx val="3"/>
            <c:invertIfNegative val="0"/>
            <c:bubble3D val="0"/>
            <c:spPr>
              <a:solidFill>
                <a:srgbClr val="00B050"/>
              </a:solidFill>
              <a:ln>
                <a:solidFill>
                  <a:srgbClr val="002060"/>
                </a:solidFill>
              </a:ln>
            </c:spPr>
            <c:extLst xmlns:c16r2="http://schemas.microsoft.com/office/drawing/2015/06/chart">
              <c:ext xmlns:c16="http://schemas.microsoft.com/office/drawing/2014/chart" uri="{C3380CC4-5D6E-409C-BE32-E72D297353CC}">
                <c16:uniqueId val="{00000007-3D55-458C-AB7E-C13BCE4B111A}"/>
              </c:ext>
            </c:extLst>
          </c:dPt>
          <c:dLbls>
            <c:spPr>
              <a:noFill/>
              <a:ln>
                <a:noFill/>
              </a:ln>
              <a:effectLst/>
            </c:spPr>
            <c:txPr>
              <a:bodyPr/>
              <a:lstStyle/>
              <a:p>
                <a:pPr>
                  <a:defRPr sz="3200" b="1">
                    <a:solidFill>
                      <a:srgbClr val="002060"/>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Hampton Roads</c:v>
                </c:pt>
                <c:pt idx="1">
                  <c:v>Washington DC</c:v>
                </c:pt>
                <c:pt idx="2">
                  <c:v>USA</c:v>
                </c:pt>
                <c:pt idx="3">
                  <c:v>Richmond</c:v>
                </c:pt>
              </c:strCache>
            </c:strRef>
          </c:cat>
          <c:val>
            <c:numRef>
              <c:f>Sheet1!$B$2:$B$5</c:f>
              <c:numCache>
                <c:formatCode>0.00%</c:formatCode>
                <c:ptCount val="4"/>
                <c:pt idx="0">
                  <c:v>4.3999999999999997E-2</c:v>
                </c:pt>
                <c:pt idx="1">
                  <c:v>0.04</c:v>
                </c:pt>
                <c:pt idx="2">
                  <c:v>3.5999999999999997E-2</c:v>
                </c:pt>
                <c:pt idx="3">
                  <c:v>3.5000000000000003E-2</c:v>
                </c:pt>
              </c:numCache>
            </c:numRef>
          </c:val>
          <c:extLst xmlns:c16r2="http://schemas.microsoft.com/office/drawing/2015/06/chart">
            <c:ext xmlns:c16="http://schemas.microsoft.com/office/drawing/2014/chart" uri="{C3380CC4-5D6E-409C-BE32-E72D297353CC}">
              <c16:uniqueId val="{00000008-3D55-458C-AB7E-C13BCE4B111A}"/>
            </c:ext>
          </c:extLst>
        </c:ser>
        <c:dLbls>
          <c:showLegendKey val="0"/>
          <c:showVal val="0"/>
          <c:showCatName val="0"/>
          <c:showSerName val="0"/>
          <c:showPercent val="0"/>
          <c:showBubbleSize val="0"/>
        </c:dLbls>
        <c:gapWidth val="150"/>
        <c:axId val="384002160"/>
        <c:axId val="384002552"/>
      </c:barChart>
      <c:catAx>
        <c:axId val="384002160"/>
        <c:scaling>
          <c:orientation val="minMax"/>
        </c:scaling>
        <c:delete val="0"/>
        <c:axPos val="b"/>
        <c:numFmt formatCode="General" sourceLinked="0"/>
        <c:majorTickMark val="out"/>
        <c:minorTickMark val="none"/>
        <c:tickLblPos val="nextTo"/>
        <c:txPr>
          <a:bodyPr/>
          <a:lstStyle/>
          <a:p>
            <a:pPr>
              <a:defRPr sz="2800" b="1">
                <a:solidFill>
                  <a:srgbClr val="002060"/>
                </a:solidFill>
                <a:effectLst>
                  <a:outerShdw blurRad="38100" dist="38100" dir="2700000" algn="tl">
                    <a:srgbClr val="000000">
                      <a:alpha val="43137"/>
                    </a:srgbClr>
                  </a:outerShdw>
                </a:effectLst>
              </a:defRPr>
            </a:pPr>
            <a:endParaRPr lang="en-US"/>
          </a:p>
        </c:txPr>
        <c:crossAx val="384002552"/>
        <c:crosses val="autoZero"/>
        <c:auto val="1"/>
        <c:lblAlgn val="ctr"/>
        <c:lblOffset val="100"/>
        <c:noMultiLvlLbl val="0"/>
      </c:catAx>
      <c:valAx>
        <c:axId val="384002552"/>
        <c:scaling>
          <c:orientation val="minMax"/>
        </c:scaling>
        <c:delete val="0"/>
        <c:axPos val="l"/>
        <c:majorGridlines/>
        <c:numFmt formatCode="0.00%" sourceLinked="1"/>
        <c:majorTickMark val="out"/>
        <c:minorTickMark val="none"/>
        <c:tickLblPos val="nextTo"/>
        <c:txPr>
          <a:bodyPr/>
          <a:lstStyle/>
          <a:p>
            <a:pPr>
              <a:defRPr sz="1200" b="1">
                <a:solidFill>
                  <a:srgbClr val="002060"/>
                </a:solidFill>
                <a:effectLst>
                  <a:outerShdw blurRad="38100" dist="38100" dir="2700000" algn="tl">
                    <a:srgbClr val="000000">
                      <a:alpha val="43137"/>
                    </a:srgbClr>
                  </a:outerShdw>
                </a:effectLst>
              </a:defRPr>
            </a:pPr>
            <a:endParaRPr lang="en-US"/>
          </a:p>
        </c:txPr>
        <c:crossAx val="384002160"/>
        <c:crosses val="autoZero"/>
        <c:crossBetween val="between"/>
      </c:valAx>
      <c:spPr>
        <a:solidFill>
          <a:schemeClr val="bg1"/>
        </a:solidFill>
      </c:spPr>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3170931758529"/>
          <c:y val="6.3541848935549733E-2"/>
          <c:w val="0.83658770778652702"/>
          <c:h val="0.67411125692621798"/>
        </c:manualLayout>
      </c:layout>
      <c:barChart>
        <c:barDir val="col"/>
        <c:grouping val="clustered"/>
        <c:varyColors val="0"/>
        <c:ser>
          <c:idx val="0"/>
          <c:order val="0"/>
          <c:spPr>
            <a:solidFill>
              <a:srgbClr val="002060"/>
            </a:solidFill>
          </c:spPr>
          <c:invertIfNegative val="0"/>
          <c:dLbls>
            <c:spPr>
              <a:ln>
                <a:solidFill>
                  <a:srgbClr val="002060"/>
                </a:solidFill>
              </a:ln>
            </c:spPr>
            <c:txPr>
              <a:bodyPr/>
              <a:lstStyle/>
              <a:p>
                <a:pPr>
                  <a:defRPr sz="2800" b="1">
                    <a:solidFill>
                      <a:srgbClr val="002060"/>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Sheet1!$A$3:$A$8</c:f>
              <c:strCache>
                <c:ptCount val="6"/>
                <c:pt idx="0">
                  <c:v>18-29 Years</c:v>
                </c:pt>
                <c:pt idx="1">
                  <c:v>18-29 Years Women</c:v>
                </c:pt>
                <c:pt idx="2">
                  <c:v>18-29 Years Men</c:v>
                </c:pt>
                <c:pt idx="3">
                  <c:v>30-49 Years</c:v>
                </c:pt>
                <c:pt idx="4">
                  <c:v>50-64 Years</c:v>
                </c:pt>
                <c:pt idx="5">
                  <c:v>65+ Years</c:v>
                </c:pt>
              </c:strCache>
            </c:strRef>
          </c:cat>
          <c:val>
            <c:numRef>
              <c:f>Sheet1!$B$3:$B$8</c:f>
              <c:numCache>
                <c:formatCode>0.00%</c:formatCode>
                <c:ptCount val="6"/>
                <c:pt idx="0">
                  <c:v>6.4000000000000001E-2</c:v>
                </c:pt>
                <c:pt idx="1">
                  <c:v>8.3000000000000004E-2</c:v>
                </c:pt>
                <c:pt idx="2">
                  <c:v>4.5999999999999999E-2</c:v>
                </c:pt>
                <c:pt idx="3">
                  <c:v>3.2000000000000001E-2</c:v>
                </c:pt>
                <c:pt idx="4">
                  <c:v>2.5999999999999999E-2</c:v>
                </c:pt>
                <c:pt idx="5">
                  <c:v>1.9E-2</c:v>
                </c:pt>
              </c:numCache>
            </c:numRef>
          </c:val>
          <c:extLst xmlns:c16r2="http://schemas.microsoft.com/office/drawing/2015/06/chart">
            <c:ext xmlns:c16="http://schemas.microsoft.com/office/drawing/2014/chart" uri="{C3380CC4-5D6E-409C-BE32-E72D297353CC}">
              <c16:uniqueId val="{00000000-8F8D-4CFD-88C3-2175D41E8EA2}"/>
            </c:ext>
          </c:extLst>
        </c:ser>
        <c:dLbls>
          <c:showLegendKey val="0"/>
          <c:showVal val="0"/>
          <c:showCatName val="0"/>
          <c:showSerName val="0"/>
          <c:showPercent val="0"/>
          <c:showBubbleSize val="0"/>
        </c:dLbls>
        <c:gapWidth val="150"/>
        <c:axId val="384003336"/>
        <c:axId val="383813960"/>
      </c:barChart>
      <c:catAx>
        <c:axId val="384003336"/>
        <c:scaling>
          <c:orientation val="minMax"/>
        </c:scaling>
        <c:delete val="0"/>
        <c:axPos val="b"/>
        <c:numFmt formatCode="General" sourceLinked="0"/>
        <c:majorTickMark val="out"/>
        <c:minorTickMark val="none"/>
        <c:tickLblPos val="nextTo"/>
        <c:txPr>
          <a:bodyPr/>
          <a:lstStyle/>
          <a:p>
            <a:pPr>
              <a:defRPr sz="2400" b="1">
                <a:solidFill>
                  <a:srgbClr val="002060"/>
                </a:solidFill>
                <a:effectLst>
                  <a:outerShdw blurRad="38100" dist="38100" dir="2700000" algn="tl">
                    <a:srgbClr val="000000">
                      <a:alpha val="43137"/>
                    </a:srgbClr>
                  </a:outerShdw>
                </a:effectLst>
              </a:defRPr>
            </a:pPr>
            <a:endParaRPr lang="en-US"/>
          </a:p>
        </c:txPr>
        <c:crossAx val="383813960"/>
        <c:crosses val="autoZero"/>
        <c:auto val="1"/>
        <c:lblAlgn val="ctr"/>
        <c:lblOffset val="100"/>
        <c:noMultiLvlLbl val="0"/>
      </c:catAx>
      <c:valAx>
        <c:axId val="383813960"/>
        <c:scaling>
          <c:orientation val="minMax"/>
        </c:scaling>
        <c:delete val="0"/>
        <c:axPos val="l"/>
        <c:majorGridlines/>
        <c:numFmt formatCode="0.00%" sourceLinked="1"/>
        <c:majorTickMark val="out"/>
        <c:minorTickMark val="none"/>
        <c:tickLblPos val="nextTo"/>
        <c:txPr>
          <a:bodyPr/>
          <a:lstStyle/>
          <a:p>
            <a:pPr>
              <a:defRPr sz="1600" b="1">
                <a:solidFill>
                  <a:srgbClr val="002060"/>
                </a:solidFill>
                <a:effectLst>
                  <a:outerShdw blurRad="38100" dist="38100" dir="2700000" algn="tl">
                    <a:srgbClr val="000000">
                      <a:alpha val="43137"/>
                    </a:srgbClr>
                  </a:outerShdw>
                </a:effectLst>
              </a:defRPr>
            </a:pPr>
            <a:endParaRPr lang="en-US"/>
          </a:p>
        </c:txPr>
        <c:crossAx val="384003336"/>
        <c:crosses val="autoZero"/>
        <c:crossBetween val="between"/>
      </c:valAx>
      <c:spPr>
        <a:solidFill>
          <a:schemeClr val="bg1"/>
        </a:solidFill>
      </c:spPr>
    </c:plotArea>
    <c:plotVisOnly val="1"/>
    <c:dispBlanksAs val="gap"/>
    <c:showDLblsOverMax val="0"/>
  </c:chart>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74442257217851E-2"/>
          <c:y val="3.0959264393094321E-2"/>
          <c:w val="0.93742101377952758"/>
          <c:h val="0.95380029000555533"/>
        </c:manualLayout>
      </c:layout>
      <c:barChart>
        <c:barDir val="col"/>
        <c:grouping val="clustered"/>
        <c:varyColors val="0"/>
        <c:ser>
          <c:idx val="0"/>
          <c:order val="0"/>
          <c:spPr>
            <a:solidFill>
              <a:srgbClr val="00B0F0"/>
            </a:solidFill>
            <a:ln>
              <a:noFill/>
            </a:ln>
            <a:effectLst/>
          </c:spPr>
          <c:invertIfNegative val="0"/>
          <c:dLbls>
            <c:dLbl>
              <c:idx val="0"/>
              <c:layout>
                <c:manualLayout>
                  <c:x val="-4.1664479440070004E-3"/>
                  <c:y val="-0.115739647127442"/>
                </c:manualLayout>
              </c:layout>
              <c:spPr>
                <a:noFill/>
                <a:ln>
                  <a:noFill/>
                </a:ln>
                <a:effectLst/>
              </c:spPr>
              <c:txPr>
                <a:bodyPr rot="0" spcFirstLastPara="1" vertOverflow="ellipsis" vert="horz" wrap="square" lIns="38100" tIns="19050" rIns="38100" bIns="19050" anchor="ctr" anchorCtr="1">
                  <a:noAutofit/>
                </a:bodyPr>
                <a:lstStyle/>
                <a:p>
                  <a:pPr>
                    <a:defRPr sz="3200" b="1" i="0" u="none" strike="noStrike" kern="1200" baseline="0">
                      <a:solidFill>
                        <a:srgbClr val="FF0000"/>
                      </a:solidFill>
                      <a:effectLst>
                        <a:outerShdw blurRad="38100" dist="38100" dir="2700000" algn="tl">
                          <a:srgbClr val="000000">
                            <a:alpha val="43137"/>
                          </a:srgbClr>
                        </a:outerShdw>
                      </a:effectLst>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CD1-46C6-9DFF-6B301DC3F449}"/>
                </c:ext>
                <c:ext xmlns:c15="http://schemas.microsoft.com/office/drawing/2012/chart" uri="{CE6537A1-D6FC-4f65-9D91-7224C49458BB}">
                  <c15:layout>
                    <c:manualLayout>
                      <c:w val="0.17816666666666667"/>
                      <c:h val="9.2523330417031202E-2"/>
                    </c:manualLayout>
                  </c15:layout>
                </c:ext>
              </c:extLst>
            </c:dLbl>
            <c:dLbl>
              <c:idx val="1"/>
              <c:layout>
                <c:manualLayout>
                  <c:x val="0"/>
                  <c:y val="-4.629629629629619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CD1-46C6-9DFF-6B301DC3F44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rgbClr val="FF0000"/>
                    </a:solidFill>
                    <a:effectLst>
                      <a:outerShdw blurRad="38100" dist="38100" dir="2700000" algn="tl">
                        <a:srgbClr val="000000">
                          <a:alpha val="43137"/>
                        </a:srgbClr>
                      </a:outerShdw>
                    </a:effectLst>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Gay Men v. Heterosexual Men</c:v>
                </c:pt>
                <c:pt idx="1">
                  <c:v>Lesbian v. Heterosexual Men</c:v>
                </c:pt>
                <c:pt idx="2">
                  <c:v>Heterosexual Women v. Heterosexual Men</c:v>
                </c:pt>
                <c:pt idx="3">
                  <c:v>Lesbian v. Heterosexual Women</c:v>
                </c:pt>
              </c:strCache>
            </c:strRef>
          </c:cat>
          <c:val>
            <c:numRef>
              <c:f>Sheet1!$B$4:$B$7</c:f>
              <c:numCache>
                <c:formatCode>0.00%</c:formatCode>
                <c:ptCount val="4"/>
                <c:pt idx="0">
                  <c:v>-4.9700000000000001E-2</c:v>
                </c:pt>
                <c:pt idx="1">
                  <c:v>-8.9700000000000002E-2</c:v>
                </c:pt>
                <c:pt idx="2">
                  <c:v>-0.2621</c:v>
                </c:pt>
                <c:pt idx="3">
                  <c:v>8.2199999999999995E-2</c:v>
                </c:pt>
              </c:numCache>
            </c:numRef>
          </c:val>
          <c:extLst xmlns:c16r2="http://schemas.microsoft.com/office/drawing/2015/06/chart">
            <c:ext xmlns:c16="http://schemas.microsoft.com/office/drawing/2014/chart" uri="{C3380CC4-5D6E-409C-BE32-E72D297353CC}">
              <c16:uniqueId val="{00000002-ACD1-46C6-9DFF-6B301DC3F449}"/>
            </c:ext>
          </c:extLst>
        </c:ser>
        <c:dLbls>
          <c:dLblPos val="outEnd"/>
          <c:showLegendKey val="0"/>
          <c:showVal val="1"/>
          <c:showCatName val="0"/>
          <c:showSerName val="0"/>
          <c:showPercent val="0"/>
          <c:showBubbleSize val="0"/>
        </c:dLbls>
        <c:gapWidth val="219"/>
        <c:overlap val="-27"/>
        <c:axId val="383814744"/>
        <c:axId val="383815136"/>
      </c:barChart>
      <c:catAx>
        <c:axId val="383814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rgbClr val="002060"/>
                </a:solidFill>
                <a:effectLst>
                  <a:outerShdw blurRad="38100" dist="38100" dir="2700000" algn="tl">
                    <a:srgbClr val="000000">
                      <a:alpha val="43137"/>
                    </a:srgbClr>
                  </a:outerShdw>
                </a:effectLst>
                <a:latin typeface="+mn-lt"/>
                <a:ea typeface="+mn-ea"/>
                <a:cs typeface="+mn-cs"/>
              </a:defRPr>
            </a:pPr>
            <a:endParaRPr lang="en-US"/>
          </a:p>
        </c:txPr>
        <c:crossAx val="383815136"/>
        <c:crosses val="autoZero"/>
        <c:auto val="1"/>
        <c:lblAlgn val="ctr"/>
        <c:lblOffset val="100"/>
        <c:noMultiLvlLbl val="0"/>
      </c:catAx>
      <c:valAx>
        <c:axId val="3838151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3838147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4819553805775E-2"/>
          <c:y val="2.0672010702090109E-2"/>
          <c:w val="0.91191066997518611"/>
          <c:h val="0.84726501575116164"/>
        </c:manualLayout>
      </c:layout>
      <c:barChart>
        <c:barDir val="col"/>
        <c:grouping val="clustered"/>
        <c:varyColors val="0"/>
        <c:ser>
          <c:idx val="0"/>
          <c:order val="0"/>
          <c:tx>
            <c:strRef>
              <c:f>Sheet1!$A$2</c:f>
              <c:strCache>
                <c:ptCount val="1"/>
                <c:pt idx="0">
                  <c:v>HRCES</c:v>
                </c:pt>
              </c:strCache>
            </c:strRef>
          </c:tx>
          <c:spPr>
            <a:solidFill>
              <a:srgbClr val="002060"/>
            </a:solidFill>
            <a:ln w="13067">
              <a:solidFill>
                <a:schemeClr val="tx1"/>
              </a:solidFill>
              <a:prstDash val="solid"/>
            </a:ln>
          </c:spPr>
          <c:invertIfNegative val="0"/>
          <c:dPt>
            <c:idx val="8"/>
            <c:invertIfNegative val="0"/>
            <c:bubble3D val="0"/>
            <c:spPr>
              <a:solidFill>
                <a:srgbClr val="FF0000"/>
              </a:solidFill>
              <a:ln w="13067">
                <a:solidFill>
                  <a:schemeClr val="tx1"/>
                </a:solidFill>
                <a:prstDash val="solid"/>
              </a:ln>
            </c:spPr>
            <c:extLst xmlns:c16r2="http://schemas.microsoft.com/office/drawing/2015/06/chart">
              <c:ext xmlns:c16="http://schemas.microsoft.com/office/drawing/2014/chart" uri="{C3380CC4-5D6E-409C-BE32-E72D297353CC}">
                <c16:uniqueId val="{00000001-BB29-4F79-B9AE-6DED1C808A0B}"/>
              </c:ext>
            </c:extLst>
          </c:dPt>
          <c:dPt>
            <c:idx val="14"/>
            <c:invertIfNegative val="0"/>
            <c:bubble3D val="0"/>
            <c:extLst xmlns:c16r2="http://schemas.microsoft.com/office/drawing/2015/06/chart">
              <c:ext xmlns:c16="http://schemas.microsoft.com/office/drawing/2014/chart" uri="{C3380CC4-5D6E-409C-BE32-E72D297353CC}">
                <c16:uniqueId val="{00000002-BB29-4F79-B9AE-6DED1C808A0B}"/>
              </c:ext>
            </c:extLst>
          </c:dPt>
          <c:dPt>
            <c:idx val="15"/>
            <c:invertIfNegative val="0"/>
            <c:bubble3D val="0"/>
            <c:extLst xmlns:c16r2="http://schemas.microsoft.com/office/drawing/2015/06/chart">
              <c:ext xmlns:c16="http://schemas.microsoft.com/office/drawing/2014/chart" uri="{C3380CC4-5D6E-409C-BE32-E72D297353CC}">
                <c16:uniqueId val="{00000003-BB29-4F79-B9AE-6DED1C808A0B}"/>
              </c:ext>
            </c:extLst>
          </c:dPt>
          <c:dPt>
            <c:idx val="16"/>
            <c:invertIfNegative val="0"/>
            <c:bubble3D val="0"/>
            <c:extLst xmlns:c16r2="http://schemas.microsoft.com/office/drawing/2015/06/chart">
              <c:ext xmlns:c16="http://schemas.microsoft.com/office/drawing/2014/chart" uri="{C3380CC4-5D6E-409C-BE32-E72D297353CC}">
                <c16:uniqueId val="{00000005-BB29-4F79-B9AE-6DED1C808A0B}"/>
              </c:ext>
            </c:extLst>
          </c:dPt>
          <c:dPt>
            <c:idx val="17"/>
            <c:invertIfNegative val="0"/>
            <c:bubble3D val="0"/>
            <c:spPr>
              <a:solidFill>
                <a:srgbClr val="FF0000"/>
              </a:solidFill>
              <a:ln w="13067">
                <a:solidFill>
                  <a:schemeClr val="tx1"/>
                </a:solidFill>
                <a:prstDash val="solid"/>
              </a:ln>
            </c:spPr>
            <c:extLst xmlns:c16r2="http://schemas.microsoft.com/office/drawing/2015/06/chart">
              <c:ext xmlns:c16="http://schemas.microsoft.com/office/drawing/2014/chart" uri="{C3380CC4-5D6E-409C-BE32-E72D297353CC}">
                <c16:uniqueId val="{00000006-65D9-40B8-849B-B643E61A77C3}"/>
              </c:ext>
            </c:extLst>
          </c:dPt>
          <c:dLbls>
            <c:dLbl>
              <c:idx val="17"/>
              <c:numFmt formatCode="#,##0.0" sourceLinked="0"/>
              <c:spPr>
                <a:noFill/>
                <a:ln w="26135">
                  <a:noFill/>
                </a:ln>
              </c:spPr>
              <c:txPr>
                <a:bodyPr/>
                <a:lstStyle/>
                <a:p>
                  <a:pPr>
                    <a:defRPr sz="2000">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dLbl>
            <c:numFmt formatCode="#,##0.0" sourceLinked="0"/>
            <c:spPr>
              <a:noFill/>
              <a:ln w="26135">
                <a:noFill/>
              </a:ln>
            </c:spPr>
            <c:txPr>
              <a:bodyPr wrap="square" lIns="38100" tIns="19050" rIns="38100" bIns="19050" anchor="ctr">
                <a:spAutoFit/>
              </a:bodyPr>
              <a:lstStyle/>
              <a:p>
                <a:pPr>
                  <a:defRPr sz="2000">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Sheet1!$B$1:$S$1</c:f>
              <c:strCach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2016f</c:v>
                </c:pt>
              </c:strCache>
            </c:strRef>
          </c:cat>
          <c:val>
            <c:numRef>
              <c:f>Sheet1!$B$2:$S$2</c:f>
              <c:numCache>
                <c:formatCode>General</c:formatCode>
                <c:ptCount val="18"/>
                <c:pt idx="0">
                  <c:v>706.57500000000005</c:v>
                </c:pt>
                <c:pt idx="1">
                  <c:v>720.23299999999995</c:v>
                </c:pt>
                <c:pt idx="2">
                  <c:v>730.45799999999997</c:v>
                </c:pt>
                <c:pt idx="3">
                  <c:v>733.8</c:v>
                </c:pt>
                <c:pt idx="4">
                  <c:v>737.53300000000002</c:v>
                </c:pt>
                <c:pt idx="5">
                  <c:v>749.86699999999996</c:v>
                </c:pt>
                <c:pt idx="6">
                  <c:v>761.03300000000002</c:v>
                </c:pt>
                <c:pt idx="7">
                  <c:v>767.38300000000004</c:v>
                </c:pt>
                <c:pt idx="8">
                  <c:v>775.5</c:v>
                </c:pt>
                <c:pt idx="9">
                  <c:v>767.15800000000002</c:v>
                </c:pt>
                <c:pt idx="10">
                  <c:v>742.20799999999997</c:v>
                </c:pt>
                <c:pt idx="11">
                  <c:v>737.1</c:v>
                </c:pt>
                <c:pt idx="12">
                  <c:v>740.15</c:v>
                </c:pt>
                <c:pt idx="13">
                  <c:v>746.83299999999997</c:v>
                </c:pt>
                <c:pt idx="14">
                  <c:v>756.48299999999995</c:v>
                </c:pt>
                <c:pt idx="15">
                  <c:v>758.38300000000004</c:v>
                </c:pt>
                <c:pt idx="16">
                  <c:v>765.38300000000004</c:v>
                </c:pt>
                <c:pt idx="17">
                  <c:v>772.57799999999997</c:v>
                </c:pt>
              </c:numCache>
            </c:numRef>
          </c:val>
          <c:extLst xmlns:c16r2="http://schemas.microsoft.com/office/drawing/2015/06/chart">
            <c:ext xmlns:c16="http://schemas.microsoft.com/office/drawing/2014/chart" uri="{C3380CC4-5D6E-409C-BE32-E72D297353CC}">
              <c16:uniqueId val="{00000006-BB29-4F79-B9AE-6DED1C808A0B}"/>
            </c:ext>
          </c:extLst>
        </c:ser>
        <c:dLbls>
          <c:showLegendKey val="0"/>
          <c:showVal val="0"/>
          <c:showCatName val="0"/>
          <c:showSerName val="0"/>
          <c:showPercent val="0"/>
          <c:showBubbleSize val="0"/>
        </c:dLbls>
        <c:gapWidth val="150"/>
        <c:axId val="381701600"/>
        <c:axId val="381701992"/>
      </c:barChart>
      <c:catAx>
        <c:axId val="381701600"/>
        <c:scaling>
          <c:orientation val="minMax"/>
        </c:scaling>
        <c:delete val="0"/>
        <c:axPos val="b"/>
        <c:numFmt formatCode="General" sourceLinked="1"/>
        <c:majorTickMark val="out"/>
        <c:minorTickMark val="none"/>
        <c:tickLblPos val="nextTo"/>
        <c:spPr>
          <a:ln w="3267">
            <a:solidFill>
              <a:schemeClr val="tx1"/>
            </a:solidFill>
            <a:prstDash val="solid"/>
          </a:ln>
        </c:spPr>
        <c:txPr>
          <a:bodyPr rot="-2700000" vert="horz"/>
          <a:lstStyle/>
          <a:p>
            <a:pPr>
              <a:defRPr>
                <a:effectLst>
                  <a:outerShdw blurRad="38100" dist="38100" dir="2700000" algn="tl">
                    <a:srgbClr val="000000">
                      <a:alpha val="43137"/>
                    </a:srgbClr>
                  </a:outerShdw>
                </a:effectLst>
              </a:defRPr>
            </a:pPr>
            <a:endParaRPr lang="en-US"/>
          </a:p>
        </c:txPr>
        <c:crossAx val="381701992"/>
        <c:crosses val="autoZero"/>
        <c:auto val="1"/>
        <c:lblAlgn val="ctr"/>
        <c:lblOffset val="100"/>
        <c:tickLblSkip val="1"/>
        <c:tickMarkSkip val="1"/>
        <c:noMultiLvlLbl val="0"/>
      </c:catAx>
      <c:valAx>
        <c:axId val="381701992"/>
        <c:scaling>
          <c:orientation val="minMax"/>
          <c:max val="800"/>
          <c:min val="650"/>
        </c:scaling>
        <c:delete val="0"/>
        <c:axPos val="l"/>
        <c:title>
          <c:tx>
            <c:rich>
              <a:bodyPr/>
              <a:lstStyle/>
              <a:p>
                <a:pPr>
                  <a:defRPr/>
                </a:pPr>
                <a:r>
                  <a:rPr lang="en-US" dirty="0"/>
                  <a:t>Employment in thousands</a:t>
                </a:r>
              </a:p>
            </c:rich>
          </c:tx>
          <c:layout/>
          <c:overlay val="0"/>
        </c:title>
        <c:numFmt formatCode="#,##0" sourceLinked="0"/>
        <c:majorTickMark val="out"/>
        <c:minorTickMark val="none"/>
        <c:tickLblPos val="nextTo"/>
        <c:spPr>
          <a:ln w="3267">
            <a:solidFill>
              <a:schemeClr val="tx1"/>
            </a:solidFill>
            <a:prstDash val="solid"/>
          </a:ln>
        </c:spPr>
        <c:txPr>
          <a:bodyPr rot="0" vert="horz"/>
          <a:lstStyle/>
          <a:p>
            <a:pPr>
              <a:defRPr/>
            </a:pPr>
            <a:endParaRPr lang="en-US"/>
          </a:p>
        </c:txPr>
        <c:crossAx val="381701600"/>
        <c:crosses val="autoZero"/>
        <c:crossBetween val="between"/>
        <c:majorUnit val="25"/>
      </c:valAx>
      <c:spPr>
        <a:solidFill>
          <a:schemeClr val="bg1"/>
        </a:solidFill>
        <a:ln w="13067">
          <a:solidFill>
            <a:srgbClr val="808080"/>
          </a:solidFill>
          <a:prstDash val="solid"/>
        </a:ln>
      </c:spPr>
    </c:plotArea>
    <c:plotVisOnly val="1"/>
    <c:dispBlanksAs val="gap"/>
    <c:showDLblsOverMax val="0"/>
  </c:chart>
  <c:spPr>
    <a:solidFill>
      <a:schemeClr val="bg1"/>
    </a:solidFill>
    <a:ln>
      <a:noFill/>
    </a:ln>
  </c:spPr>
  <c:txPr>
    <a:bodyPr/>
    <a:lstStyle/>
    <a:p>
      <a:pPr>
        <a:defRPr sz="1852" b="1" i="0" u="none" strike="noStrike" baseline="0">
          <a:solidFill>
            <a:srgbClr val="002060"/>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08782070930282E-2"/>
          <c:y val="2.6944348202429084E-2"/>
          <c:w val="0.91961621716012276"/>
          <c:h val="0.79404116740710606"/>
        </c:manualLayout>
      </c:layout>
      <c:lineChart>
        <c:grouping val="standard"/>
        <c:varyColors val="0"/>
        <c:ser>
          <c:idx val="0"/>
          <c:order val="0"/>
          <c:tx>
            <c:strRef>
              <c:f>'Legislative Caps'!$K$17</c:f>
              <c:strCache>
                <c:ptCount val="1"/>
                <c:pt idx="0">
                  <c:v>2012 PB</c:v>
                </c:pt>
              </c:strCache>
            </c:strRef>
          </c:tx>
          <c:spPr>
            <a:ln w="57150" cap="rnd">
              <a:solidFill>
                <a:srgbClr val="002060"/>
              </a:solidFill>
              <a:round/>
            </a:ln>
            <a:effectLst/>
          </c:spPr>
          <c:marker>
            <c:symbol val="circle"/>
            <c:size val="5"/>
            <c:spPr>
              <a:solidFill>
                <a:schemeClr val="accent1"/>
              </a:solidFill>
              <a:ln w="57150">
                <a:solidFill>
                  <a:srgbClr val="002060"/>
                </a:solidFill>
              </a:ln>
              <a:effectLst/>
            </c:spPr>
          </c:marker>
          <c:cat>
            <c:strRef>
              <c:f>'Legislative Caps'!$J$18:$J$27</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'Legislative Caps'!$K$18:$K$27</c:f>
              <c:numCache>
                <c:formatCode>#,##0.00</c:formatCode>
                <c:ptCount val="10"/>
                <c:pt idx="0">
                  <c:v>578</c:v>
                </c:pt>
                <c:pt idx="1">
                  <c:v>596</c:v>
                </c:pt>
                <c:pt idx="2">
                  <c:v>612</c:v>
                </c:pt>
                <c:pt idx="3">
                  <c:v>625</c:v>
                </c:pt>
                <c:pt idx="4">
                  <c:v>638</c:v>
                </c:pt>
                <c:pt idx="5">
                  <c:v>649</c:v>
                </c:pt>
                <c:pt idx="6">
                  <c:v>661</c:v>
                </c:pt>
                <c:pt idx="7">
                  <c:v>673</c:v>
                </c:pt>
                <c:pt idx="8">
                  <c:v>685</c:v>
                </c:pt>
                <c:pt idx="9">
                  <c:v>698</c:v>
                </c:pt>
              </c:numCache>
            </c:numRef>
          </c:val>
          <c:smooth val="0"/>
          <c:extLst xmlns:c16r2="http://schemas.microsoft.com/office/drawing/2015/06/chart">
            <c:ext xmlns:c16="http://schemas.microsoft.com/office/drawing/2014/chart" uri="{C3380CC4-5D6E-409C-BE32-E72D297353CC}">
              <c16:uniqueId val="{00000000-DC91-48C5-8F65-99180FB0EE20}"/>
            </c:ext>
          </c:extLst>
        </c:ser>
        <c:ser>
          <c:idx val="1"/>
          <c:order val="1"/>
          <c:tx>
            <c:strRef>
              <c:f>'Legislative Caps'!$L$17</c:f>
              <c:strCache>
                <c:ptCount val="1"/>
                <c:pt idx="0">
                  <c:v>Original BCA</c:v>
                </c:pt>
              </c:strCache>
            </c:strRef>
          </c:tx>
          <c:spPr>
            <a:ln w="57150" cap="rnd">
              <a:solidFill>
                <a:schemeClr val="accent4">
                  <a:lumMod val="50000"/>
                </a:schemeClr>
              </a:solidFill>
              <a:round/>
            </a:ln>
            <a:effectLst/>
          </c:spPr>
          <c:marker>
            <c:symbol val="circle"/>
            <c:size val="5"/>
            <c:spPr>
              <a:solidFill>
                <a:schemeClr val="accent3">
                  <a:lumMod val="50000"/>
                </a:schemeClr>
              </a:solidFill>
              <a:ln w="57150">
                <a:solidFill>
                  <a:schemeClr val="accent4">
                    <a:lumMod val="50000"/>
                  </a:schemeClr>
                </a:solidFill>
              </a:ln>
              <a:effectLst/>
            </c:spPr>
          </c:marker>
          <c:cat>
            <c:strRef>
              <c:f>'Legislative Caps'!$J$18:$J$27</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'Legislative Caps'!$L$18:$L$27</c:f>
              <c:numCache>
                <c:formatCode>#,##0.00</c:formatCode>
                <c:ptCount val="10"/>
                <c:pt idx="0">
                  <c:v>555</c:v>
                </c:pt>
                <c:pt idx="1">
                  <c:v>546</c:v>
                </c:pt>
                <c:pt idx="2">
                  <c:v>556</c:v>
                </c:pt>
                <c:pt idx="3">
                  <c:v>566</c:v>
                </c:pt>
                <c:pt idx="4">
                  <c:v>577</c:v>
                </c:pt>
                <c:pt idx="5">
                  <c:v>590</c:v>
                </c:pt>
                <c:pt idx="6">
                  <c:v>603</c:v>
                </c:pt>
                <c:pt idx="7">
                  <c:v>616</c:v>
                </c:pt>
                <c:pt idx="8">
                  <c:v>630</c:v>
                </c:pt>
                <c:pt idx="9">
                  <c:v>644</c:v>
                </c:pt>
              </c:numCache>
            </c:numRef>
          </c:val>
          <c:smooth val="0"/>
          <c:extLst xmlns:c16r2="http://schemas.microsoft.com/office/drawing/2015/06/chart">
            <c:ext xmlns:c16="http://schemas.microsoft.com/office/drawing/2014/chart" uri="{C3380CC4-5D6E-409C-BE32-E72D297353CC}">
              <c16:uniqueId val="{00000001-DC91-48C5-8F65-99180FB0EE20}"/>
            </c:ext>
          </c:extLst>
        </c:ser>
        <c:ser>
          <c:idx val="2"/>
          <c:order val="2"/>
          <c:tx>
            <c:strRef>
              <c:f>'Legislative Caps'!$M$17</c:f>
              <c:strCache>
                <c:ptCount val="1"/>
                <c:pt idx="0">
                  <c:v>Sequester</c:v>
                </c:pt>
              </c:strCache>
            </c:strRef>
          </c:tx>
          <c:spPr>
            <a:ln w="57150" cap="rnd">
              <a:solidFill>
                <a:srgbClr val="FF0000"/>
              </a:solidFill>
              <a:round/>
            </a:ln>
            <a:effectLst/>
          </c:spPr>
          <c:marker>
            <c:symbol val="circle"/>
            <c:size val="5"/>
            <c:spPr>
              <a:solidFill>
                <a:schemeClr val="accent3"/>
              </a:solidFill>
              <a:ln w="57150">
                <a:solidFill>
                  <a:srgbClr val="FF0000"/>
                </a:solidFill>
              </a:ln>
              <a:effectLst/>
            </c:spPr>
          </c:marker>
          <c:cat>
            <c:strRef>
              <c:f>'Legislative Caps'!$J$18:$J$27</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'Legislative Caps'!$M$18:$M$27</c:f>
              <c:numCache>
                <c:formatCode>#,##0.00</c:formatCode>
                <c:ptCount val="10"/>
                <c:pt idx="0">
                  <c:v>555</c:v>
                </c:pt>
                <c:pt idx="1">
                  <c:v>492</c:v>
                </c:pt>
                <c:pt idx="2">
                  <c:v>502</c:v>
                </c:pt>
                <c:pt idx="3">
                  <c:v>512</c:v>
                </c:pt>
                <c:pt idx="4">
                  <c:v>523</c:v>
                </c:pt>
                <c:pt idx="5">
                  <c:v>536</c:v>
                </c:pt>
                <c:pt idx="6">
                  <c:v>549</c:v>
                </c:pt>
                <c:pt idx="7">
                  <c:v>562</c:v>
                </c:pt>
                <c:pt idx="8">
                  <c:v>576</c:v>
                </c:pt>
                <c:pt idx="9">
                  <c:v>590</c:v>
                </c:pt>
              </c:numCache>
            </c:numRef>
          </c:val>
          <c:smooth val="0"/>
          <c:extLst xmlns:c16r2="http://schemas.microsoft.com/office/drawing/2015/06/chart">
            <c:ext xmlns:c16="http://schemas.microsoft.com/office/drawing/2014/chart" uri="{C3380CC4-5D6E-409C-BE32-E72D297353CC}">
              <c16:uniqueId val="{00000002-DC91-48C5-8F65-99180FB0EE20}"/>
            </c:ext>
          </c:extLst>
        </c:ser>
        <c:ser>
          <c:idx val="3"/>
          <c:order val="3"/>
          <c:tx>
            <c:strRef>
              <c:f>'Legislative Caps'!$N$17</c:f>
              <c:strCache>
                <c:ptCount val="1"/>
                <c:pt idx="0">
                  <c:v>ATRA 2012</c:v>
                </c:pt>
              </c:strCache>
            </c:strRef>
          </c:tx>
          <c:spPr>
            <a:ln w="57150" cap="rnd">
              <a:solidFill>
                <a:schemeClr val="accent4"/>
              </a:solidFill>
              <a:round/>
            </a:ln>
            <a:effectLst/>
          </c:spPr>
          <c:marker>
            <c:symbol val="circle"/>
            <c:size val="5"/>
            <c:spPr>
              <a:solidFill>
                <a:schemeClr val="accent4"/>
              </a:solidFill>
              <a:ln w="57150">
                <a:solidFill>
                  <a:schemeClr val="accent4"/>
                </a:solidFill>
              </a:ln>
              <a:effectLst/>
            </c:spPr>
          </c:marker>
          <c:cat>
            <c:strRef>
              <c:f>'Legislative Caps'!$J$18:$J$27</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'Legislative Caps'!$N$18:$N$27</c:f>
              <c:numCache>
                <c:formatCode>#,##0.00</c:formatCode>
                <c:ptCount val="10"/>
                <c:pt idx="0">
                  <c:v>555</c:v>
                </c:pt>
                <c:pt idx="1">
                  <c:v>518</c:v>
                </c:pt>
                <c:pt idx="2">
                  <c:v>498</c:v>
                </c:pt>
              </c:numCache>
            </c:numRef>
          </c:val>
          <c:smooth val="0"/>
          <c:extLst xmlns:c16r2="http://schemas.microsoft.com/office/drawing/2015/06/chart">
            <c:ext xmlns:c16="http://schemas.microsoft.com/office/drawing/2014/chart" uri="{C3380CC4-5D6E-409C-BE32-E72D297353CC}">
              <c16:uniqueId val="{00000003-DC91-48C5-8F65-99180FB0EE20}"/>
            </c:ext>
          </c:extLst>
        </c:ser>
        <c:ser>
          <c:idx val="4"/>
          <c:order val="4"/>
          <c:tx>
            <c:strRef>
              <c:f>'Legislative Caps'!$O$17</c:f>
              <c:strCache>
                <c:ptCount val="1"/>
                <c:pt idx="0">
                  <c:v>BBA 2013</c:v>
                </c:pt>
              </c:strCache>
            </c:strRef>
          </c:tx>
          <c:spPr>
            <a:ln w="57150" cap="rnd">
              <a:solidFill>
                <a:schemeClr val="accent1"/>
              </a:solidFill>
              <a:round/>
            </a:ln>
            <a:effectLst/>
          </c:spPr>
          <c:marker>
            <c:symbol val="circle"/>
            <c:size val="5"/>
            <c:spPr>
              <a:solidFill>
                <a:schemeClr val="accent5"/>
              </a:solidFill>
              <a:ln w="57150">
                <a:solidFill>
                  <a:schemeClr val="accent1"/>
                </a:solidFill>
              </a:ln>
              <a:effectLst/>
            </c:spPr>
          </c:marker>
          <c:cat>
            <c:strRef>
              <c:f>'Legislative Caps'!$J$18:$J$27</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'Legislative Caps'!$O$18:$O$27</c:f>
              <c:numCache>
                <c:formatCode>#,##0.00</c:formatCode>
                <c:ptCount val="10"/>
                <c:pt idx="1">
                  <c:v>518</c:v>
                </c:pt>
                <c:pt idx="2">
                  <c:v>520</c:v>
                </c:pt>
                <c:pt idx="3">
                  <c:v>521</c:v>
                </c:pt>
              </c:numCache>
            </c:numRef>
          </c:val>
          <c:smooth val="0"/>
          <c:extLst xmlns:c16r2="http://schemas.microsoft.com/office/drawing/2015/06/chart">
            <c:ext xmlns:c16="http://schemas.microsoft.com/office/drawing/2014/chart" uri="{C3380CC4-5D6E-409C-BE32-E72D297353CC}">
              <c16:uniqueId val="{00000004-DC91-48C5-8F65-99180FB0EE20}"/>
            </c:ext>
          </c:extLst>
        </c:ser>
        <c:ser>
          <c:idx val="5"/>
          <c:order val="5"/>
          <c:tx>
            <c:strRef>
              <c:f>'Legislative Caps'!$P$17</c:f>
              <c:strCache>
                <c:ptCount val="1"/>
                <c:pt idx="0">
                  <c:v>BBA 2015</c:v>
                </c:pt>
              </c:strCache>
            </c:strRef>
          </c:tx>
          <c:spPr>
            <a:ln w="57150" cap="rnd">
              <a:solidFill>
                <a:schemeClr val="accent6"/>
              </a:solidFill>
              <a:round/>
            </a:ln>
            <a:effectLst/>
          </c:spPr>
          <c:marker>
            <c:symbol val="circle"/>
            <c:size val="5"/>
            <c:spPr>
              <a:solidFill>
                <a:schemeClr val="accent6"/>
              </a:solidFill>
              <a:ln w="57150">
                <a:solidFill>
                  <a:schemeClr val="accent6"/>
                </a:solidFill>
              </a:ln>
              <a:effectLst/>
            </c:spPr>
          </c:marker>
          <c:dPt>
            <c:idx val="5"/>
            <c:marker>
              <c:symbol val="circle"/>
              <c:size val="5"/>
              <c:spPr>
                <a:solidFill>
                  <a:schemeClr val="accent6"/>
                </a:solidFill>
                <a:ln w="57150">
                  <a:solidFill>
                    <a:schemeClr val="accent6"/>
                  </a:solidFill>
                </a:ln>
                <a:effectLst/>
              </c:spPr>
            </c:marker>
            <c:bubble3D val="0"/>
            <c:spPr>
              <a:ln w="57150" cap="rnd">
                <a:solidFill>
                  <a:schemeClr val="accent6"/>
                </a:solidFill>
                <a:round/>
              </a:ln>
              <a:effectLst/>
            </c:spPr>
            <c:extLst xmlns:c16r2="http://schemas.microsoft.com/office/drawing/2015/06/chart">
              <c:ext xmlns:c16="http://schemas.microsoft.com/office/drawing/2014/chart" uri="{C3380CC4-5D6E-409C-BE32-E72D297353CC}">
                <c16:uniqueId val="{00000006-DC91-48C5-8F65-99180FB0EE20}"/>
              </c:ext>
            </c:extLst>
          </c:dPt>
          <c:dPt>
            <c:idx val="6"/>
            <c:marker>
              <c:symbol val="circle"/>
              <c:size val="5"/>
              <c:spPr>
                <a:solidFill>
                  <a:schemeClr val="accent6"/>
                </a:solidFill>
                <a:ln w="57150">
                  <a:solidFill>
                    <a:schemeClr val="accent6"/>
                  </a:solidFill>
                </a:ln>
                <a:effectLst/>
              </c:spPr>
            </c:marker>
            <c:bubble3D val="0"/>
            <c:spPr>
              <a:ln w="57150" cap="rnd">
                <a:solidFill>
                  <a:schemeClr val="accent6"/>
                </a:solidFill>
                <a:round/>
              </a:ln>
              <a:effectLst/>
            </c:spPr>
            <c:extLst xmlns:c16r2="http://schemas.microsoft.com/office/drawing/2015/06/chart">
              <c:ext xmlns:c16="http://schemas.microsoft.com/office/drawing/2014/chart" uri="{C3380CC4-5D6E-409C-BE32-E72D297353CC}">
                <c16:uniqueId val="{00000007-DC91-48C5-8F65-99180FB0EE20}"/>
              </c:ext>
            </c:extLst>
          </c:dPt>
          <c:cat>
            <c:strRef>
              <c:f>'Legislative Caps'!$J$18:$J$27</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'Legislative Caps'!$P$18:$P$27</c:f>
              <c:numCache>
                <c:formatCode>General</c:formatCode>
                <c:ptCount val="10"/>
                <c:pt idx="3" formatCode="#,##0.00">
                  <c:v>521</c:v>
                </c:pt>
                <c:pt idx="4" formatCode="#,##0.00">
                  <c:v>548</c:v>
                </c:pt>
                <c:pt idx="5" formatCode="#,##0.00">
                  <c:v>551</c:v>
                </c:pt>
                <c:pt idx="6" formatCode="#,##0.00">
                  <c:v>549</c:v>
                </c:pt>
              </c:numCache>
            </c:numRef>
          </c:val>
          <c:smooth val="0"/>
          <c:extLst xmlns:c16r2="http://schemas.microsoft.com/office/drawing/2015/06/chart">
            <c:ext xmlns:c16="http://schemas.microsoft.com/office/drawing/2014/chart" uri="{C3380CC4-5D6E-409C-BE32-E72D297353CC}">
              <c16:uniqueId val="{00000005-DC91-48C5-8F65-99180FB0EE20}"/>
            </c:ext>
          </c:extLst>
        </c:ser>
        <c:dLbls>
          <c:showLegendKey val="0"/>
          <c:showVal val="0"/>
          <c:showCatName val="0"/>
          <c:showSerName val="0"/>
          <c:showPercent val="0"/>
          <c:showBubbleSize val="0"/>
        </c:dLbls>
        <c:marker val="1"/>
        <c:smooth val="0"/>
        <c:axId val="194170744"/>
        <c:axId val="194175736"/>
      </c:lineChart>
      <c:catAx>
        <c:axId val="194170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effectLst>
                  <a:outerShdw blurRad="38100" dist="38100" dir="2700000" algn="tl">
                    <a:srgbClr val="000000">
                      <a:alpha val="43137"/>
                    </a:srgbClr>
                  </a:outerShdw>
                </a:effectLst>
                <a:latin typeface="+mn-lt"/>
                <a:ea typeface="+mn-ea"/>
                <a:cs typeface="+mn-cs"/>
              </a:defRPr>
            </a:pPr>
            <a:endParaRPr lang="en-US"/>
          </a:p>
        </c:txPr>
        <c:crossAx val="194175736"/>
        <c:crosses val="autoZero"/>
        <c:auto val="1"/>
        <c:lblAlgn val="ctr"/>
        <c:lblOffset val="100"/>
        <c:noMultiLvlLbl val="0"/>
      </c:catAx>
      <c:valAx>
        <c:axId val="194175736"/>
        <c:scaling>
          <c:orientation val="minMax"/>
          <c:min val="45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2060"/>
                </a:solidFill>
                <a:effectLst>
                  <a:outerShdw blurRad="38100" dist="38100" dir="2700000" algn="tl">
                    <a:srgbClr val="000000">
                      <a:alpha val="43137"/>
                    </a:srgbClr>
                  </a:outerShdw>
                </a:effectLst>
                <a:latin typeface="+mn-lt"/>
                <a:ea typeface="+mn-ea"/>
                <a:cs typeface="+mn-cs"/>
              </a:defRPr>
            </a:pPr>
            <a:endParaRPr lang="en-US"/>
          </a:p>
        </c:txPr>
        <c:crossAx val="194170744"/>
        <c:crosses val="autoZero"/>
        <c:crossBetween val="between"/>
      </c:valAx>
      <c:spPr>
        <a:solidFill>
          <a:schemeClr val="accent1">
            <a:lumMod val="20000"/>
            <a:lumOff val="80000"/>
          </a:schemeClr>
        </a:solidFill>
        <a:ln w="57150">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b="1"/>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E08A2"/>
            </a:solidFill>
          </c:spPr>
          <c:invertIfNegative val="0"/>
          <c:dPt>
            <c:idx val="12"/>
            <c:invertIfNegative val="0"/>
            <c:bubble3D val="0"/>
            <c:spPr>
              <a:solidFill>
                <a:srgbClr val="FF0000"/>
              </a:solidFill>
            </c:spPr>
            <c:extLst xmlns:c16r2="http://schemas.microsoft.com/office/drawing/2015/06/chart">
              <c:ext xmlns:c16="http://schemas.microsoft.com/office/drawing/2014/chart" uri="{C3380CC4-5D6E-409C-BE32-E72D297353CC}">
                <c16:uniqueId val="{0000000B-3FFA-4389-8608-178279C829F5}"/>
              </c:ext>
            </c:extLst>
          </c:dPt>
          <c:dPt>
            <c:idx val="16"/>
            <c:invertIfNegative val="0"/>
            <c:bubble3D val="0"/>
            <c:spPr>
              <a:solidFill>
                <a:srgbClr val="FF0000"/>
              </a:solidFill>
            </c:spPr>
            <c:extLst xmlns:c16r2="http://schemas.microsoft.com/office/drawing/2015/06/chart">
              <c:ext xmlns:c16="http://schemas.microsoft.com/office/drawing/2014/chart" uri="{C3380CC4-5D6E-409C-BE32-E72D297353CC}">
                <c16:uniqueId val="{0000000F-3FFA-4389-8608-178279C829F5}"/>
              </c:ext>
            </c:extLst>
          </c:dPt>
          <c:dLbls>
            <c:dLbl>
              <c:idx val="0"/>
              <c:layout>
                <c:manualLayout>
                  <c:x val="-6.2500000000000003E-3"/>
                  <c:y val="0"/>
                </c:manualLayout>
              </c:layout>
              <c:tx>
                <c:rich>
                  <a:bodyPr/>
                  <a:lstStyle/>
                  <a:p>
                    <a:r>
                      <a:rPr lang="en-US" sz="2800" dirty="0">
                        <a:solidFill>
                          <a:srgbClr val="002060"/>
                        </a:solidFill>
                      </a:rPr>
                      <a:t>$10.00</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CB7-4574-A69B-E5BA8F8BD5BC}"/>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0-3FFA-4389-8608-178279C829F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1-3FFA-4389-8608-178279C829F5}"/>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2-3FFA-4389-8608-178279C829F5}"/>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3-3FFA-4389-8608-178279C829F5}"/>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4-3FFA-4389-8608-178279C829F5}"/>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5-3FFA-4389-8608-178279C829F5}"/>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6-3FFA-4389-8608-178279C829F5}"/>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7-3FFA-4389-8608-178279C829F5}"/>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8-3FFA-4389-8608-178279C829F5}"/>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9-3FFA-4389-8608-178279C829F5}"/>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A-3FFA-4389-8608-178279C829F5}"/>
                </c:ext>
                <c:ext xmlns:c15="http://schemas.microsoft.com/office/drawing/2012/chart" uri="{CE6537A1-D6FC-4f65-9D91-7224C49458BB}"/>
              </c:extLst>
            </c:dLbl>
            <c:dLbl>
              <c:idx val="12"/>
              <c:layout>
                <c:manualLayout>
                  <c:x val="-5.986609643775638E-2"/>
                  <c:y val="-1.1208454528425237E-2"/>
                </c:manualLayout>
              </c:layout>
              <c:tx>
                <c:rich>
                  <a:bodyPr/>
                  <a:lstStyle/>
                  <a:p>
                    <a:r>
                      <a:rPr lang="en-US" dirty="0">
                        <a:solidFill>
                          <a:srgbClr val="002060"/>
                        </a:solidFill>
                      </a:rPr>
                      <a:t>$19.59</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3FFA-4389-8608-178279C829F5}"/>
                </c:ext>
                <c:ext xmlns:c15="http://schemas.microsoft.com/office/drawing/2012/chart" uri="{CE6537A1-D6FC-4f65-9D91-7224C49458BB}">
                  <c15:layout/>
                </c:ext>
              </c:extLst>
            </c:dLbl>
            <c:dLbl>
              <c:idx val="13"/>
              <c:delete val="1"/>
              <c:extLst xmlns:c16r2="http://schemas.microsoft.com/office/drawing/2015/06/chart">
                <c:ext xmlns:c16="http://schemas.microsoft.com/office/drawing/2014/chart" uri="{C3380CC4-5D6E-409C-BE32-E72D297353CC}">
                  <c16:uniqueId val="{0000000C-3FFA-4389-8608-178279C829F5}"/>
                </c:ext>
                <c:ext xmlns:c15="http://schemas.microsoft.com/office/drawing/2012/chart" uri="{CE6537A1-D6FC-4f65-9D91-7224C49458BB}"/>
              </c:extLst>
            </c:dLbl>
            <c:dLbl>
              <c:idx val="14"/>
              <c:layout>
                <c:manualLayout>
                  <c:x val="-2.7569850808626589E-2"/>
                  <c:y val="-2.2878264931239012E-2"/>
                </c:manualLayout>
              </c:layout>
              <c:tx>
                <c:rich>
                  <a:bodyPr/>
                  <a:lstStyle/>
                  <a:p>
                    <a:r>
                      <a:rPr lang="en-US" dirty="0">
                        <a:solidFill>
                          <a:srgbClr val="002060"/>
                        </a:solidFill>
                      </a:rPr>
                      <a:t>$19.20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3FFA-4389-8608-178279C829F5}"/>
                </c:ext>
                <c:ext xmlns:c15="http://schemas.microsoft.com/office/drawing/2012/chart" uri="{CE6537A1-D6FC-4f65-9D91-7224C49458BB}">
                  <c15:layout>
                    <c:manualLayout>
                      <c:w val="0.10719182109539326"/>
                      <c:h val="8.0420661241451072E-2"/>
                    </c:manualLayout>
                  </c15:layout>
                </c:ext>
              </c:extLst>
            </c:dLbl>
            <c:dLbl>
              <c:idx val="15"/>
              <c:delete val="1"/>
              <c:extLst xmlns:c16r2="http://schemas.microsoft.com/office/drawing/2015/06/chart">
                <c:ext xmlns:c16="http://schemas.microsoft.com/office/drawing/2014/chart" uri="{C3380CC4-5D6E-409C-BE32-E72D297353CC}">
                  <c16:uniqueId val="{0000000E-3FFA-4389-8608-178279C829F5}"/>
                </c:ext>
                <c:ext xmlns:c15="http://schemas.microsoft.com/office/drawing/2012/chart" uri="{CE6537A1-D6FC-4f65-9D91-7224C49458BB}"/>
              </c:extLst>
            </c:dLbl>
            <c:dLbl>
              <c:idx val="16"/>
              <c:layout>
                <c:manualLayout>
                  <c:x val="-9.4525415428036389E-3"/>
                  <c:y val="-2.2416909056850474E-2"/>
                </c:manualLayout>
              </c:layout>
              <c:tx>
                <c:rich>
                  <a:bodyPr/>
                  <a:lstStyle/>
                  <a:p>
                    <a:r>
                      <a:rPr lang="en-US" dirty="0">
                        <a:solidFill>
                          <a:srgbClr val="002060"/>
                        </a:solidFill>
                      </a:rPr>
                      <a:t>$19.22</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3FFA-4389-8608-178279C829F5}"/>
                </c:ext>
                <c:ext xmlns:c15="http://schemas.microsoft.com/office/drawing/2012/chart" uri="{CE6537A1-D6FC-4f65-9D91-7224C49458BB}">
                  <c15:layout/>
                </c:ext>
              </c:extLst>
            </c:dLbl>
            <c:numFmt formatCode="#,##0.00" sourceLinked="0"/>
            <c:spPr>
              <a:noFill/>
              <a:ln>
                <a:noFill/>
              </a:ln>
              <a:effectLst/>
            </c:spPr>
            <c:txPr>
              <a:bodyPr/>
              <a:lstStyle/>
              <a:p>
                <a:pPr>
                  <a:defRPr sz="2800" b="1" i="0" baseline="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Sheet1!$A$2:$A$18</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2015e</c:v>
                </c:pt>
                <c:pt idx="16">
                  <c:v>2016f</c:v>
                </c:pt>
              </c:strCache>
            </c:strRef>
          </c:cat>
          <c:val>
            <c:numRef>
              <c:f>Sheet1!$B$2:$B$18</c:f>
              <c:numCache>
                <c:formatCode>_("$"* #,##0.000000_);_("$"* \(#,##0.000000\);_("$"* "-"??_);_(@_)</c:formatCode>
                <c:ptCount val="17"/>
                <c:pt idx="0">
                  <c:v>9.9959969470543086</c:v>
                </c:pt>
                <c:pt idx="1">
                  <c:v>10.766359121960024</c:v>
                </c:pt>
                <c:pt idx="2">
                  <c:v>11.711581610737094</c:v>
                </c:pt>
                <c:pt idx="3">
                  <c:v>12.693255543456717</c:v>
                </c:pt>
                <c:pt idx="4">
                  <c:v>13.416918288203524</c:v>
                </c:pt>
                <c:pt idx="5">
                  <c:v>14.166977377158439</c:v>
                </c:pt>
                <c:pt idx="6">
                  <c:v>14.771497920758151</c:v>
                </c:pt>
                <c:pt idx="7">
                  <c:v>15.499511485880397</c:v>
                </c:pt>
                <c:pt idx="8">
                  <c:v>17.06970132774789</c:v>
                </c:pt>
                <c:pt idx="9">
                  <c:v>17.682480965391605</c:v>
                </c:pt>
                <c:pt idx="10">
                  <c:v>18.677238848011491</c:v>
                </c:pt>
                <c:pt idx="11">
                  <c:v>19.489785153382407</c:v>
                </c:pt>
                <c:pt idx="12">
                  <c:v>19.59324183383313</c:v>
                </c:pt>
                <c:pt idx="13">
                  <c:v>18.650078743465123</c:v>
                </c:pt>
                <c:pt idx="14">
                  <c:v>19.198483939284372</c:v>
                </c:pt>
                <c:pt idx="15">
                  <c:v>19.184836267275841</c:v>
                </c:pt>
                <c:pt idx="16">
                  <c:v>19.2245088345718</c:v>
                </c:pt>
              </c:numCache>
            </c:numRef>
          </c:val>
          <c:extLst xmlns:c16r2="http://schemas.microsoft.com/office/drawing/2015/06/chart">
            <c:ext xmlns:c16="http://schemas.microsoft.com/office/drawing/2014/chart" uri="{C3380CC4-5D6E-409C-BE32-E72D297353CC}">
              <c16:uniqueId val="{00000010-3FFA-4389-8608-178279C829F5}"/>
            </c:ext>
          </c:extLst>
        </c:ser>
        <c:dLbls>
          <c:dLblPos val="outEnd"/>
          <c:showLegendKey val="0"/>
          <c:showVal val="1"/>
          <c:showCatName val="0"/>
          <c:showSerName val="0"/>
          <c:showPercent val="0"/>
          <c:showBubbleSize val="0"/>
        </c:dLbls>
        <c:gapWidth val="150"/>
        <c:axId val="381702384"/>
        <c:axId val="381703168"/>
      </c:barChart>
      <c:catAx>
        <c:axId val="381702384"/>
        <c:scaling>
          <c:orientation val="minMax"/>
        </c:scaling>
        <c:delete val="0"/>
        <c:axPos val="b"/>
        <c:numFmt formatCode="General" sourceLinked="1"/>
        <c:majorTickMark val="out"/>
        <c:minorTickMark val="none"/>
        <c:tickLblPos val="nextTo"/>
        <c:txPr>
          <a:bodyPr/>
          <a:lstStyle/>
          <a:p>
            <a:pPr>
              <a:defRPr b="1">
                <a:solidFill>
                  <a:srgbClr val="002060"/>
                </a:solidFill>
                <a:latin typeface="Arial" panose="020B0604020202020204" pitchFamily="34" charset="0"/>
                <a:cs typeface="Arial" panose="020B0604020202020204" pitchFamily="34" charset="0"/>
              </a:defRPr>
            </a:pPr>
            <a:endParaRPr lang="en-US"/>
          </a:p>
        </c:txPr>
        <c:crossAx val="381703168"/>
        <c:crosses val="autoZero"/>
        <c:auto val="1"/>
        <c:lblAlgn val="ctr"/>
        <c:lblOffset val="100"/>
        <c:noMultiLvlLbl val="0"/>
      </c:catAx>
      <c:valAx>
        <c:axId val="381703168"/>
        <c:scaling>
          <c:orientation val="minMax"/>
        </c:scaling>
        <c:delete val="0"/>
        <c:axPos val="l"/>
        <c:majorGridlines/>
        <c:numFmt formatCode="&quot;$&quot;#,##0.0" sourceLinked="0"/>
        <c:majorTickMark val="out"/>
        <c:minorTickMark val="none"/>
        <c:tickLblPos val="nextTo"/>
        <c:txPr>
          <a:bodyPr/>
          <a:lstStyle/>
          <a:p>
            <a:pPr>
              <a:defRPr sz="1600" b="1">
                <a:solidFill>
                  <a:srgbClr val="002060"/>
                </a:solidFill>
                <a:latin typeface="Arial" panose="020B0604020202020204" pitchFamily="34" charset="0"/>
                <a:cs typeface="Arial" panose="020B0604020202020204" pitchFamily="34" charset="0"/>
              </a:defRPr>
            </a:pPr>
            <a:endParaRPr lang="en-US"/>
          </a:p>
        </c:txPr>
        <c:crossAx val="381702384"/>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95488721804499E-2"/>
          <c:y val="5.2896725440806001E-2"/>
          <c:w val="0.90827067669172901"/>
          <c:h val="0.83123425692695196"/>
        </c:manualLayout>
      </c:layout>
      <c:barChart>
        <c:barDir val="col"/>
        <c:grouping val="clustered"/>
        <c:varyColors val="0"/>
        <c:dLbls>
          <c:showLegendKey val="0"/>
          <c:showVal val="0"/>
          <c:showCatName val="0"/>
          <c:showSerName val="0"/>
          <c:showPercent val="0"/>
          <c:showBubbleSize val="0"/>
        </c:dLbls>
        <c:gapWidth val="150"/>
        <c:axId val="195608384"/>
        <c:axId val="195608776"/>
      </c:barChart>
      <c:catAx>
        <c:axId val="195608384"/>
        <c:scaling>
          <c:orientation val="minMax"/>
        </c:scaling>
        <c:delete val="0"/>
        <c:axPos val="b"/>
        <c:numFmt formatCode="General" sourceLinked="1"/>
        <c:majorTickMark val="out"/>
        <c:minorTickMark val="none"/>
        <c:tickLblPos val="low"/>
        <c:spPr>
          <a:ln w="4244">
            <a:solidFill>
              <a:srgbClr val="000000"/>
            </a:solidFill>
            <a:prstDash val="solid"/>
          </a:ln>
        </c:spPr>
        <c:txPr>
          <a:bodyPr rot="-2700000" vert="horz"/>
          <a:lstStyle/>
          <a:p>
            <a:pPr>
              <a:defRPr sz="1310" b="1" i="0" u="none" strike="noStrike" baseline="0">
                <a:solidFill>
                  <a:srgbClr val="000000"/>
                </a:solidFill>
                <a:latin typeface="Arial"/>
                <a:ea typeface="Arial"/>
                <a:cs typeface="Arial"/>
              </a:defRPr>
            </a:pPr>
            <a:endParaRPr lang="en-US"/>
          </a:p>
        </c:txPr>
        <c:crossAx val="195608776"/>
        <c:crossesAt val="0"/>
        <c:auto val="1"/>
        <c:lblAlgn val="ctr"/>
        <c:lblOffset val="100"/>
        <c:tickLblSkip val="1"/>
        <c:tickMarkSkip val="1"/>
        <c:noMultiLvlLbl val="0"/>
      </c:catAx>
      <c:valAx>
        <c:axId val="195608776"/>
        <c:scaling>
          <c:orientation val="minMax"/>
          <c:max val="0.55000000000000004"/>
          <c:min val="0"/>
        </c:scaling>
        <c:delete val="0"/>
        <c:axPos val="l"/>
        <c:majorGridlines>
          <c:spPr>
            <a:ln>
              <a:solidFill>
                <a:schemeClr val="bg1"/>
              </a:solidFill>
            </a:ln>
          </c:spPr>
        </c:majorGridlines>
        <c:numFmt formatCode="0%" sourceLinked="0"/>
        <c:majorTickMark val="out"/>
        <c:minorTickMark val="none"/>
        <c:tickLblPos val="nextTo"/>
        <c:spPr>
          <a:ln w="4244">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195608384"/>
        <c:crosses val="autoZero"/>
        <c:crossBetween val="between"/>
        <c:majorUnit val="0.1"/>
        <c:minorUnit val="0.05"/>
      </c:valAx>
      <c:spPr>
        <a:solidFill>
          <a:schemeClr val="accent1">
            <a:lumMod val="20000"/>
            <a:lumOff val="80000"/>
          </a:schemeClr>
        </a:solidFill>
        <a:ln w="9525">
          <a:solidFill>
            <a:schemeClr val="tx1"/>
          </a:solidFill>
          <a:prstDash val="solid"/>
        </a:ln>
      </c:spPr>
    </c:plotArea>
    <c:plotVisOnly val="1"/>
    <c:dispBlanksAs val="gap"/>
    <c:showDLblsOverMax val="0"/>
  </c:chart>
  <c:spPr>
    <a:solidFill>
      <a:schemeClr val="bg1"/>
    </a:solidFill>
    <a:ln w="9525" cap="flat" cmpd="sng" algn="ctr">
      <a:solidFill>
        <a:schemeClr val="bg1">
          <a:lumMod val="75000"/>
        </a:schemeClr>
      </a:solidFill>
      <a:prstDash val="solid"/>
      <a:miter lim="800000"/>
      <a:headEnd type="none" w="med" len="med"/>
      <a:tailEnd type="none" w="med" len="med"/>
    </a:ln>
  </c:spPr>
  <c:txPr>
    <a:bodyPr/>
    <a:lstStyle/>
    <a:p>
      <a:pPr>
        <a:defRPr sz="3074"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90039318479682E-2"/>
          <c:y val="5.5201698513800426E-2"/>
          <c:w val="0.8990825688073395"/>
          <c:h val="0.81740976645435248"/>
        </c:manualLayout>
      </c:layout>
      <c:barChart>
        <c:barDir val="col"/>
        <c:grouping val="clustered"/>
        <c:varyColors val="0"/>
        <c:ser>
          <c:idx val="0"/>
          <c:order val="0"/>
          <c:tx>
            <c:strRef>
              <c:f>Sheet1!$A$2</c:f>
              <c:strCache>
                <c:ptCount val="1"/>
                <c:pt idx="0">
                  <c:v>DOD Share of GRP</c:v>
                </c:pt>
              </c:strCache>
            </c:strRef>
          </c:tx>
          <c:spPr>
            <a:solidFill>
              <a:srgbClr val="008000"/>
            </a:solidFill>
            <a:ln w="14086">
              <a:solidFill>
                <a:schemeClr val="tx1"/>
              </a:solidFill>
              <a:prstDash val="solid"/>
            </a:ln>
          </c:spPr>
          <c:invertIfNegative val="0"/>
          <c:dPt>
            <c:idx val="0"/>
            <c:invertIfNegative val="0"/>
            <c:bubble3D val="0"/>
            <c:spPr>
              <a:solidFill>
                <a:srgbClr val="FF0000"/>
              </a:solidFill>
              <a:ln w="14086">
                <a:solidFill>
                  <a:schemeClr val="tx1"/>
                </a:solidFill>
                <a:prstDash val="solid"/>
              </a:ln>
            </c:spPr>
            <c:extLst xmlns:c16r2="http://schemas.microsoft.com/office/drawing/2015/06/chart">
              <c:ext xmlns:c16="http://schemas.microsoft.com/office/drawing/2014/chart" uri="{C3380CC4-5D6E-409C-BE32-E72D297353CC}">
                <c16:uniqueId val="{00000001-E578-4115-B956-0000CED93763}"/>
              </c:ext>
            </c:extLst>
          </c:dPt>
          <c:dPt>
            <c:idx val="7"/>
            <c:invertIfNegative val="0"/>
            <c:bubble3D val="0"/>
            <c:spPr>
              <a:solidFill>
                <a:srgbClr val="FF0000"/>
              </a:solidFill>
              <a:ln w="14086">
                <a:solidFill>
                  <a:schemeClr val="tx1"/>
                </a:solidFill>
                <a:prstDash val="solid"/>
              </a:ln>
            </c:spPr>
            <c:extLst xmlns:c16r2="http://schemas.microsoft.com/office/drawing/2015/06/chart">
              <c:ext xmlns:c16="http://schemas.microsoft.com/office/drawing/2014/chart" uri="{C3380CC4-5D6E-409C-BE32-E72D297353CC}">
                <c16:uniqueId val="{00000006-E578-4115-B956-0000CED93763}"/>
              </c:ext>
            </c:extLst>
          </c:dPt>
          <c:dPt>
            <c:idx val="16"/>
            <c:invertIfNegative val="0"/>
            <c:bubble3D val="0"/>
            <c:spPr>
              <a:solidFill>
                <a:srgbClr val="FF0000"/>
              </a:solidFill>
              <a:ln w="14086">
                <a:solidFill>
                  <a:schemeClr val="tx1"/>
                </a:solidFill>
                <a:prstDash val="solid"/>
              </a:ln>
            </c:spPr>
            <c:extLst xmlns:c16r2="http://schemas.microsoft.com/office/drawing/2015/06/chart">
              <c:ext xmlns:c16="http://schemas.microsoft.com/office/drawing/2014/chart" uri="{C3380CC4-5D6E-409C-BE32-E72D297353CC}">
                <c16:uniqueId val="{00000003-E578-4115-B956-0000CED93763}"/>
              </c:ext>
            </c:extLst>
          </c:dPt>
          <c:dPt>
            <c:idx val="27"/>
            <c:invertIfNegative val="0"/>
            <c:bubble3D val="0"/>
            <c:spPr>
              <a:solidFill>
                <a:srgbClr val="FF0000"/>
              </a:solidFill>
              <a:ln w="14086">
                <a:solidFill>
                  <a:schemeClr val="tx1"/>
                </a:solidFill>
                <a:prstDash val="solid"/>
              </a:ln>
            </c:spPr>
            <c:extLst xmlns:c16r2="http://schemas.microsoft.com/office/drawing/2015/06/chart">
              <c:ext xmlns:c16="http://schemas.microsoft.com/office/drawing/2014/chart" uri="{C3380CC4-5D6E-409C-BE32-E72D297353CC}">
                <c16:uniqueId val="{00000005-E578-4115-B956-0000CED93763}"/>
              </c:ext>
            </c:extLst>
          </c:dPt>
          <c:dPt>
            <c:idx val="32"/>
            <c:invertIfNegative val="0"/>
            <c:bubble3D val="0"/>
            <c:spPr>
              <a:solidFill>
                <a:srgbClr val="FF0000"/>
              </a:solidFill>
              <a:ln w="14086">
                <a:solidFill>
                  <a:schemeClr val="tx1"/>
                </a:solidFill>
                <a:prstDash val="solid"/>
              </a:ln>
            </c:spPr>
            <c:extLst xmlns:c16r2="http://schemas.microsoft.com/office/drawing/2015/06/chart">
              <c:ext xmlns:c16="http://schemas.microsoft.com/office/drawing/2014/chart" uri="{C3380CC4-5D6E-409C-BE32-E72D297353CC}">
                <c16:uniqueId val="{00000008-E578-4115-B956-0000CED93763}"/>
              </c:ext>
            </c:extLst>
          </c:dPt>
          <c:dLbls>
            <c:dLbl>
              <c:idx val="0"/>
              <c:layout>
                <c:manualLayout>
                  <c:x val="1.0856704931883874E-2"/>
                  <c:y val="-1.6793271770259334E-2"/>
                </c:manualLayout>
              </c:layout>
              <c:spPr>
                <a:noFill/>
                <a:ln w="28172">
                  <a:noFill/>
                </a:ln>
              </c:spPr>
              <c:txPr>
                <a:bodyPr/>
                <a:lstStyle/>
                <a:p>
                  <a:pPr>
                    <a:defRPr sz="2800" b="1" i="0" u="none" strike="noStrike" baseline="0">
                      <a:solidFill>
                        <a:srgbClr val="002060"/>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578-4115-B956-0000CED93763}"/>
                </c:ext>
                <c:ext xmlns:c15="http://schemas.microsoft.com/office/drawing/2012/chart" uri="{CE6537A1-D6FC-4f65-9D91-7224C49458BB}">
                  <c15:layout/>
                </c:ext>
              </c:extLst>
            </c:dLbl>
            <c:dLbl>
              <c:idx val="7"/>
              <c:layout/>
              <c:spPr>
                <a:noFill/>
                <a:ln w="28172">
                  <a:noFill/>
                </a:ln>
              </c:spPr>
              <c:txPr>
                <a:bodyPr/>
                <a:lstStyle/>
                <a:p>
                  <a:pPr>
                    <a:defRPr sz="2800" b="1" i="0" u="none" strike="noStrike" baseline="0">
                      <a:solidFill>
                        <a:srgbClr val="002060"/>
                      </a:solidFill>
                      <a:latin typeface="Arial"/>
                      <a:ea typeface="Arial"/>
                      <a:cs typeface="Aria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578-4115-B956-0000CED93763}"/>
                </c:ext>
                <c:ext xmlns:c15="http://schemas.microsoft.com/office/drawing/2012/chart" uri="{CE6537A1-D6FC-4f65-9D91-7224C49458BB}">
                  <c15:layout/>
                </c:ext>
              </c:extLst>
            </c:dLbl>
            <c:dLbl>
              <c:idx val="16"/>
              <c:layout>
                <c:manualLayout>
                  <c:x val="-2.3199382293907366E-3"/>
                  <c:y val="-3.396695950808757E-2"/>
                </c:manualLayout>
              </c:layout>
              <c:spPr>
                <a:noFill/>
                <a:ln w="28172">
                  <a:noFill/>
                </a:ln>
              </c:spPr>
              <c:txPr>
                <a:bodyPr/>
                <a:lstStyle/>
                <a:p>
                  <a:pPr>
                    <a:defRPr sz="2800" b="1" i="0" u="none" strike="noStrike" baseline="0">
                      <a:solidFill>
                        <a:srgbClr val="002060"/>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578-4115-B956-0000CED93763}"/>
                </c:ext>
                <c:ext xmlns:c15="http://schemas.microsoft.com/office/drawing/2012/chart" uri="{CE6537A1-D6FC-4f65-9D91-7224C49458BB}">
                  <c15:layout/>
                </c:ext>
              </c:extLst>
            </c:dLbl>
            <c:dLbl>
              <c:idx val="27"/>
              <c:layout/>
              <c:spPr>
                <a:noFill/>
                <a:ln w="28172">
                  <a:noFill/>
                </a:ln>
              </c:spPr>
              <c:txPr>
                <a:bodyPr/>
                <a:lstStyle/>
                <a:p>
                  <a:pPr>
                    <a:defRPr sz="2800" b="1" i="0" u="none" strike="noStrike" baseline="0">
                      <a:solidFill>
                        <a:srgbClr val="002060"/>
                      </a:solidFill>
                      <a:latin typeface="Arial"/>
                      <a:ea typeface="Arial"/>
                      <a:cs typeface="Aria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578-4115-B956-0000CED93763}"/>
                </c:ext>
                <c:ext xmlns:c15="http://schemas.microsoft.com/office/drawing/2012/chart" uri="{CE6537A1-D6FC-4f65-9D91-7224C49458BB}">
                  <c15:layout/>
                </c:ext>
              </c:extLst>
            </c:dLbl>
            <c:dLbl>
              <c:idx val="32"/>
              <c:layout>
                <c:manualLayout>
                  <c:x val="0"/>
                  <c:y val="-2.3116185589115101E-2"/>
                </c:manualLayout>
              </c:layout>
              <c:spPr>
                <a:noFill/>
                <a:ln w="28172">
                  <a:noFill/>
                </a:ln>
              </c:spPr>
              <c:txPr>
                <a:bodyPr/>
                <a:lstStyle/>
                <a:p>
                  <a:pPr>
                    <a:defRPr sz="2800" b="1" i="0" u="none" strike="noStrike" baseline="0">
                      <a:solidFill>
                        <a:srgbClr val="002060"/>
                      </a:solidFill>
                      <a:latin typeface="Arial"/>
                      <a:ea typeface="Arial"/>
                      <a:cs typeface="Aria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578-4115-B956-0000CED93763}"/>
                </c:ext>
                <c:ext xmlns:c15="http://schemas.microsoft.com/office/drawing/2012/chart" uri="{CE6537A1-D6FC-4f65-9D91-7224C49458BB}">
                  <c15:layout/>
                </c:ext>
              </c:extLst>
            </c:dLbl>
            <c:spPr>
              <a:noFill/>
              <a:ln>
                <a:noFill/>
              </a:ln>
              <a:effectLst/>
            </c:spPr>
            <c:txPr>
              <a:bodyPr/>
              <a:lstStyle/>
              <a:p>
                <a:pPr>
                  <a:defRPr sz="2800">
                    <a:solidFill>
                      <a:srgbClr val="002060"/>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Sheet1!$B$1:$AH$1</c:f>
              <c:strCache>
                <c:ptCount val="33"/>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2015e</c:v>
                </c:pt>
                <c:pt idx="32">
                  <c:v>2016f</c:v>
                </c:pt>
              </c:strCache>
            </c:strRef>
          </c:cat>
          <c:val>
            <c:numRef>
              <c:f>Sheet1!$B$2:$AH$2</c:f>
              <c:numCache>
                <c:formatCode>0.0%</c:formatCode>
                <c:ptCount val="33"/>
                <c:pt idx="0">
                  <c:v>0.495</c:v>
                </c:pt>
                <c:pt idx="1">
                  <c:v>0.48</c:v>
                </c:pt>
                <c:pt idx="2">
                  <c:v>0.45700000000000002</c:v>
                </c:pt>
                <c:pt idx="3">
                  <c:v>0.45700000000000002</c:v>
                </c:pt>
                <c:pt idx="4">
                  <c:v>0.46300000000000002</c:v>
                </c:pt>
                <c:pt idx="5">
                  <c:v>0.45500000000000002</c:v>
                </c:pt>
                <c:pt idx="6">
                  <c:v>0.46300000000000002</c:v>
                </c:pt>
                <c:pt idx="7">
                  <c:v>0.48799999999999999</c:v>
                </c:pt>
                <c:pt idx="8">
                  <c:v>0.47499999999999998</c:v>
                </c:pt>
                <c:pt idx="9">
                  <c:v>0.42099999999999999</c:v>
                </c:pt>
                <c:pt idx="10">
                  <c:v>0.40100000000000002</c:v>
                </c:pt>
                <c:pt idx="11">
                  <c:v>0.39200000000000002</c:v>
                </c:pt>
                <c:pt idx="12">
                  <c:v>0.38200000000000001</c:v>
                </c:pt>
                <c:pt idx="13">
                  <c:v>0.36699999999999999</c:v>
                </c:pt>
                <c:pt idx="14">
                  <c:v>0.36099999999999999</c:v>
                </c:pt>
                <c:pt idx="15">
                  <c:v>0.3584</c:v>
                </c:pt>
                <c:pt idx="16">
                  <c:v>0.33500000000000002</c:v>
                </c:pt>
                <c:pt idx="17">
                  <c:v>0.36859999999999998</c:v>
                </c:pt>
                <c:pt idx="18">
                  <c:v>0.37769999999999998</c:v>
                </c:pt>
                <c:pt idx="19">
                  <c:v>0.38040000000000002</c:v>
                </c:pt>
                <c:pt idx="20">
                  <c:v>0.3795</c:v>
                </c:pt>
                <c:pt idx="21">
                  <c:v>0.37209999999999999</c:v>
                </c:pt>
                <c:pt idx="22">
                  <c:v>0.38429999999999997</c:v>
                </c:pt>
                <c:pt idx="23">
                  <c:v>0.38290000000000002</c:v>
                </c:pt>
                <c:pt idx="24">
                  <c:v>0.41520000000000001</c:v>
                </c:pt>
                <c:pt idx="25">
                  <c:v>0.41980000000000001</c:v>
                </c:pt>
                <c:pt idx="26">
                  <c:v>0.43819999999999998</c:v>
                </c:pt>
                <c:pt idx="27">
                  <c:v>0.44890000000000002</c:v>
                </c:pt>
                <c:pt idx="28">
                  <c:v>0.43780000000000002</c:v>
                </c:pt>
                <c:pt idx="29">
                  <c:v>0.40839999999999999</c:v>
                </c:pt>
                <c:pt idx="30">
                  <c:v>0.41239999999999999</c:v>
                </c:pt>
                <c:pt idx="31">
                  <c:v>0.40189999999999998</c:v>
                </c:pt>
                <c:pt idx="32">
                  <c:v>0.38869999999999999</c:v>
                </c:pt>
              </c:numCache>
            </c:numRef>
          </c:val>
          <c:extLst xmlns:c16r2="http://schemas.microsoft.com/office/drawing/2015/06/chart">
            <c:ext xmlns:c16="http://schemas.microsoft.com/office/drawing/2014/chart" uri="{C3380CC4-5D6E-409C-BE32-E72D297353CC}">
              <c16:uniqueId val="{00000009-E578-4115-B956-0000CED93763}"/>
            </c:ext>
          </c:extLst>
        </c:ser>
        <c:dLbls>
          <c:showLegendKey val="0"/>
          <c:showVal val="0"/>
          <c:showCatName val="0"/>
          <c:showSerName val="0"/>
          <c:showPercent val="0"/>
          <c:showBubbleSize val="0"/>
        </c:dLbls>
        <c:gapWidth val="150"/>
        <c:axId val="195609560"/>
        <c:axId val="195609952"/>
      </c:barChart>
      <c:catAx>
        <c:axId val="195609560"/>
        <c:scaling>
          <c:orientation val="minMax"/>
        </c:scaling>
        <c:delete val="0"/>
        <c:axPos val="b"/>
        <c:numFmt formatCode="General" sourceLinked="1"/>
        <c:majorTickMark val="out"/>
        <c:minorTickMark val="none"/>
        <c:tickLblPos val="low"/>
        <c:spPr>
          <a:ln w="3521">
            <a:solidFill>
              <a:schemeClr val="tx1"/>
            </a:solidFill>
            <a:prstDash val="solid"/>
          </a:ln>
        </c:spPr>
        <c:txPr>
          <a:bodyPr rot="-2700000" vert="horz"/>
          <a:lstStyle/>
          <a:p>
            <a:pPr>
              <a:defRPr sz="1200" b="1" i="0" u="none" strike="noStrike" baseline="0">
                <a:solidFill>
                  <a:srgbClr val="002060"/>
                </a:solidFill>
                <a:latin typeface="Arial"/>
                <a:ea typeface="Arial"/>
                <a:cs typeface="Arial"/>
              </a:defRPr>
            </a:pPr>
            <a:endParaRPr lang="en-US"/>
          </a:p>
        </c:txPr>
        <c:crossAx val="195609952"/>
        <c:crossesAt val="0"/>
        <c:auto val="1"/>
        <c:lblAlgn val="ctr"/>
        <c:lblOffset val="100"/>
        <c:tickLblSkip val="1"/>
        <c:tickMarkSkip val="1"/>
        <c:noMultiLvlLbl val="0"/>
      </c:catAx>
      <c:valAx>
        <c:axId val="195609952"/>
        <c:scaling>
          <c:orientation val="minMax"/>
          <c:max val="0.55000000000000004"/>
          <c:min val="0"/>
        </c:scaling>
        <c:delete val="0"/>
        <c:axPos val="l"/>
        <c:numFmt formatCode="0%" sourceLinked="0"/>
        <c:majorTickMark val="out"/>
        <c:minorTickMark val="none"/>
        <c:tickLblPos val="nextTo"/>
        <c:spPr>
          <a:ln w="3521">
            <a:solidFill>
              <a:schemeClr val="tx1"/>
            </a:solidFill>
            <a:prstDash val="solid"/>
          </a:ln>
        </c:spPr>
        <c:txPr>
          <a:bodyPr rot="0" vert="horz"/>
          <a:lstStyle/>
          <a:p>
            <a:pPr>
              <a:defRPr sz="1359" b="1" i="0" u="none" strike="noStrike" baseline="0">
                <a:solidFill>
                  <a:srgbClr val="002060"/>
                </a:solidFill>
                <a:latin typeface="Arial"/>
                <a:ea typeface="Arial"/>
                <a:cs typeface="Arial"/>
              </a:defRPr>
            </a:pPr>
            <a:endParaRPr lang="en-US"/>
          </a:p>
        </c:txPr>
        <c:crossAx val="195609560"/>
        <c:crosses val="autoZero"/>
        <c:crossBetween val="between"/>
        <c:majorUnit val="0.1"/>
        <c:minorUnit val="0.05"/>
      </c:valAx>
      <c:spPr>
        <a:noFill/>
        <a:ln w="14086">
          <a:solidFill>
            <a:schemeClr val="tx1"/>
          </a:solidFill>
          <a:prstDash val="solid"/>
        </a:ln>
      </c:spPr>
    </c:plotArea>
    <c:plotVisOnly val="1"/>
    <c:dispBlanksAs val="gap"/>
    <c:showDLblsOverMax val="0"/>
  </c:chart>
  <c:spPr>
    <a:noFill/>
    <a:ln>
      <a:noFill/>
    </a:ln>
  </c:spPr>
  <c:txPr>
    <a:bodyPr/>
    <a:lstStyle/>
    <a:p>
      <a:pPr>
        <a:defRPr sz="2274"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485318241469819E-2"/>
          <c:y val="4.6152687352818952E-2"/>
          <c:w val="0.93084801509186355"/>
          <c:h val="0.78845892782933924"/>
        </c:manualLayout>
      </c:layout>
      <c:barChart>
        <c:barDir val="col"/>
        <c:grouping val="clustered"/>
        <c:varyColors val="1"/>
        <c:ser>
          <c:idx val="0"/>
          <c:order val="0"/>
          <c:tx>
            <c:strRef>
              <c:f>Sheet1!$B$1</c:f>
              <c:strCache>
                <c:ptCount val="1"/>
                <c:pt idx="0">
                  <c:v>Series 2</c:v>
                </c:pt>
              </c:strCache>
            </c:strRef>
          </c:tx>
          <c:spPr>
            <a:solidFill>
              <a:srgbClr val="002060"/>
            </a:solidFill>
            <a:ln>
              <a:solidFill>
                <a:srgbClr val="002060"/>
              </a:solidFill>
            </a:ln>
          </c:spPr>
          <c:invertIfNegative val="1"/>
          <c:dPt>
            <c:idx val="16"/>
            <c:invertIfNegative val="1"/>
            <c:bubble3D val="0"/>
            <c:spPr>
              <a:solidFill>
                <a:srgbClr val="FF0000"/>
              </a:solidFill>
              <a:ln>
                <a:solidFill>
                  <a:srgbClr val="FF0000"/>
                </a:solidFill>
              </a:ln>
            </c:spPr>
            <c:extLst xmlns:c16r2="http://schemas.microsoft.com/office/drawing/2015/06/chart">
              <c:ext xmlns:c16="http://schemas.microsoft.com/office/drawing/2014/chart" uri="{C3380CC4-5D6E-409C-BE32-E72D297353CC}">
                <c16:uniqueId val="{00000001-573C-4564-83B3-0D40D50BBF16}"/>
              </c:ext>
            </c:extLst>
          </c:dPt>
          <c:dPt>
            <c:idx val="18"/>
            <c:invertIfNegative val="1"/>
            <c:bubble3D val="0"/>
            <c:spPr>
              <a:solidFill>
                <a:srgbClr val="FF0000"/>
              </a:solidFill>
              <a:ln>
                <a:solidFill>
                  <a:srgbClr val="002060"/>
                </a:solidFill>
              </a:ln>
            </c:spPr>
            <c:extLst xmlns:c16r2="http://schemas.microsoft.com/office/drawing/2015/06/chart">
              <c:ext xmlns:c16="http://schemas.microsoft.com/office/drawing/2014/chart" uri="{C3380CC4-5D6E-409C-BE32-E72D297353CC}">
                <c16:uniqueId val="{00000002-573C-4564-83B3-0D40D50BBF16}"/>
              </c:ext>
            </c:extLst>
          </c:dPt>
          <c:dPt>
            <c:idx val="24"/>
            <c:invertIfNegative val="1"/>
            <c:bubble3D val="0"/>
            <c:spPr>
              <a:solidFill>
                <a:srgbClr val="FF0000"/>
              </a:solidFill>
              <a:ln>
                <a:solidFill>
                  <a:srgbClr val="002060"/>
                </a:solidFill>
              </a:ln>
            </c:spPr>
            <c:extLst xmlns:c16r2="http://schemas.microsoft.com/office/drawing/2015/06/chart">
              <c:ext xmlns:c16="http://schemas.microsoft.com/office/drawing/2014/chart" uri="{C3380CC4-5D6E-409C-BE32-E72D297353CC}">
                <c16:uniqueId val="{00000000-573C-4564-83B3-0D40D50BBF16}"/>
              </c:ext>
            </c:extLst>
          </c:dPt>
          <c:dPt>
            <c:idx val="25"/>
            <c:invertIfNegative val="1"/>
            <c:bubble3D val="0"/>
            <c:spPr>
              <a:solidFill>
                <a:srgbClr val="FF0000"/>
              </a:solidFill>
              <a:ln>
                <a:solidFill>
                  <a:srgbClr val="002060"/>
                </a:solidFill>
              </a:ln>
            </c:spPr>
            <c:extLst xmlns:c16r2="http://schemas.microsoft.com/office/drawing/2015/06/chart">
              <c:ext xmlns:c16="http://schemas.microsoft.com/office/drawing/2014/chart" uri="{C3380CC4-5D6E-409C-BE32-E72D297353CC}">
                <c16:uniqueId val="{00000007-F98D-4A3A-A3EE-73993B88BBA1}"/>
              </c:ext>
            </c:extLst>
          </c:dPt>
          <c:dLbls>
            <c:dLbl>
              <c:idx val="16"/>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73C-4564-83B3-0D40D50BBF16}"/>
                </c:ext>
                <c:ext xmlns:c15="http://schemas.microsoft.com/office/drawing/2012/chart" uri="{CE6537A1-D6FC-4f65-9D91-7224C49458BB}">
                  <c15:layout/>
                </c:ext>
              </c:extLst>
            </c:dLbl>
            <c:dLbl>
              <c:idx val="18"/>
              <c:layout>
                <c:manualLayout>
                  <c:x val="1.7708333333333409E-2"/>
                  <c:y val="-2.85877545366394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73C-4564-83B3-0D40D50BBF16}"/>
                </c:ext>
                <c:ext xmlns:c15="http://schemas.microsoft.com/office/drawing/2012/chart" uri="{CE6537A1-D6FC-4f65-9D91-7224C49458BB}">
                  <c15:layout/>
                </c:ext>
              </c:extLst>
            </c:dLbl>
            <c:dLbl>
              <c:idx val="24"/>
              <c:layout>
                <c:manualLayout>
                  <c:x val="-8.9848605464383474E-2"/>
                  <c:y val="1.759246433023964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73C-4564-83B3-0D40D50BBF16}"/>
                </c:ext>
                <c:ext xmlns:c15="http://schemas.microsoft.com/office/drawing/2012/chart" uri="{CE6537A1-D6FC-4f65-9D91-7224C49458BB}">
                  <c15:layout/>
                </c:ext>
              </c:extLst>
            </c:dLbl>
            <c:dLbl>
              <c:idx val="25"/>
              <c:layout>
                <c:manualLayout>
                  <c:x val="-1.4583333333333334E-2"/>
                  <c:y val="-6.597174123839867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98D-4A3A-A3EE-73993B88BBA1}"/>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2800" b="1">
                    <a:solidFill>
                      <a:srgbClr val="FF0000"/>
                    </a:solidFill>
                    <a:effectLst>
                      <a:outerShdw blurRad="38100" dist="38100" dir="2700000" algn="tl">
                        <a:srgbClr val="000000">
                          <a:alpha val="43137"/>
                        </a:srgbClr>
                      </a:outerShdw>
                    </a:effectLst>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Sheet1!$A$2:$A$27</c:f>
              <c:strCach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2016f</c:v>
                </c:pt>
              </c:strCache>
            </c:strRef>
          </c:cat>
          <c:val>
            <c:numRef>
              <c:f>Sheet1!$B$2:$B$27</c:f>
              <c:numCache>
                <c:formatCode>General</c:formatCode>
                <c:ptCount val="26"/>
                <c:pt idx="0">
                  <c:v>0.86009999999999998</c:v>
                </c:pt>
                <c:pt idx="1">
                  <c:v>0.84630000000000005</c:v>
                </c:pt>
                <c:pt idx="2">
                  <c:v>0.78600000000000003</c:v>
                </c:pt>
                <c:pt idx="3">
                  <c:v>0.89410000000000001</c:v>
                </c:pt>
                <c:pt idx="4">
                  <c:v>1.0778000000000001</c:v>
                </c:pt>
                <c:pt idx="5">
                  <c:v>1.1414</c:v>
                </c:pt>
                <c:pt idx="6">
                  <c:v>1.2326999999999999</c:v>
                </c:pt>
                <c:pt idx="7">
                  <c:v>1.2519</c:v>
                </c:pt>
                <c:pt idx="8">
                  <c:v>1.3065</c:v>
                </c:pt>
                <c:pt idx="9">
                  <c:v>1.3474999999999999</c:v>
                </c:pt>
                <c:pt idx="10">
                  <c:v>1.3038000000000001</c:v>
                </c:pt>
                <c:pt idx="11">
                  <c:v>1.4378</c:v>
                </c:pt>
                <c:pt idx="12">
                  <c:v>1.6463000000000001</c:v>
                </c:pt>
                <c:pt idx="13">
                  <c:v>1.8089</c:v>
                </c:pt>
                <c:pt idx="14">
                  <c:v>1.982</c:v>
                </c:pt>
                <c:pt idx="15">
                  <c:v>2.0463</c:v>
                </c:pt>
                <c:pt idx="16">
                  <c:v>2.1284000000000001</c:v>
                </c:pt>
                <c:pt idx="17">
                  <c:v>2.0832999999999999</c:v>
                </c:pt>
                <c:pt idx="18">
                  <c:v>1.7452000000000001</c:v>
                </c:pt>
                <c:pt idx="19">
                  <c:v>1.895</c:v>
                </c:pt>
                <c:pt idx="20">
                  <c:v>1.9179999999999999</c:v>
                </c:pt>
                <c:pt idx="21">
                  <c:v>2.1059000000000001</c:v>
                </c:pt>
                <c:pt idx="22">
                  <c:v>2.2235</c:v>
                </c:pt>
                <c:pt idx="23">
                  <c:v>2.3929999999999998</c:v>
                </c:pt>
                <c:pt idx="24">
                  <c:v>2.5493000000000001</c:v>
                </c:pt>
                <c:pt idx="25">
                  <c:v>2.6461000000000001</c:v>
                </c:pt>
              </c:numCache>
            </c:numRef>
          </c:val>
          <c:extLst xmlns:c16r2="http://schemas.microsoft.com/office/drawing/2015/06/chart">
            <c:ext xmlns:c16="http://schemas.microsoft.com/office/drawing/2014/chart" uri="{C3380CC4-5D6E-409C-BE32-E72D297353CC}">
              <c16:uniqueId val="{00000000-F774-4FDD-AC21-7E7A049B136F}"/>
            </c:ext>
            <c:ext xmlns:c14="http://schemas.microsoft.com/office/drawing/2007/8/2/chart" uri="{6F2FDCE9-48DA-4B69-8628-5D25D57E5C99}">
              <c14:invertSolidFillFmt>
                <c14:spPr xmlns:c14="http://schemas.microsoft.com/office/drawing/2007/8/2/chart">
                  <a:solidFill>
                    <a:srgbClr val="FFFFFF"/>
                  </a:solidFill>
                  <a:ln>
                    <a:solidFill>
                      <a:srgbClr val="002060"/>
                    </a:solidFill>
                  </a:ln>
                </c14:spPr>
              </c14:invertSolidFillFmt>
            </c:ext>
          </c:extLst>
        </c:ser>
        <c:dLbls>
          <c:showLegendKey val="0"/>
          <c:showVal val="0"/>
          <c:showCatName val="0"/>
          <c:showSerName val="0"/>
          <c:showPercent val="0"/>
          <c:showBubbleSize val="0"/>
        </c:dLbls>
        <c:gapWidth val="150"/>
        <c:axId val="379116944"/>
        <c:axId val="379116160"/>
      </c:barChart>
      <c:catAx>
        <c:axId val="379116944"/>
        <c:scaling>
          <c:orientation val="minMax"/>
        </c:scaling>
        <c:delete val="0"/>
        <c:axPos val="b"/>
        <c:numFmt formatCode="General" sourceLinked="0"/>
        <c:majorTickMark val="out"/>
        <c:minorTickMark val="none"/>
        <c:tickLblPos val="nextTo"/>
        <c:txPr>
          <a:bodyPr/>
          <a:lstStyle/>
          <a:p>
            <a:pPr>
              <a:defRPr b="1">
                <a:solidFill>
                  <a:srgbClr val="002060"/>
                </a:solidFill>
                <a:effectLst>
                  <a:outerShdw blurRad="38100" dist="38100" dir="2700000" algn="tl">
                    <a:srgbClr val="000000">
                      <a:alpha val="43137"/>
                    </a:srgbClr>
                  </a:outerShdw>
                </a:effectLst>
              </a:defRPr>
            </a:pPr>
            <a:endParaRPr lang="en-US"/>
          </a:p>
        </c:txPr>
        <c:crossAx val="379116160"/>
        <c:crosses val="autoZero"/>
        <c:auto val="1"/>
        <c:lblAlgn val="ctr"/>
        <c:lblOffset val="100"/>
        <c:noMultiLvlLbl val="1"/>
      </c:catAx>
      <c:valAx>
        <c:axId val="379116160"/>
        <c:scaling>
          <c:orientation val="minMax"/>
        </c:scaling>
        <c:delete val="0"/>
        <c:axPos val="l"/>
        <c:majorGridlines/>
        <c:numFmt formatCode="0.00" sourceLinked="0"/>
        <c:majorTickMark val="out"/>
        <c:minorTickMark val="none"/>
        <c:tickLblPos val="nextTo"/>
        <c:txPr>
          <a:bodyPr/>
          <a:lstStyle/>
          <a:p>
            <a:pPr>
              <a:defRPr b="1">
                <a:solidFill>
                  <a:srgbClr val="002060"/>
                </a:solidFill>
                <a:effectLst>
                  <a:outerShdw blurRad="38100" dist="38100" dir="2700000" algn="tl">
                    <a:srgbClr val="000000">
                      <a:alpha val="43137"/>
                    </a:srgbClr>
                  </a:outerShdw>
                </a:effectLst>
              </a:defRPr>
            </a:pPr>
            <a:endParaRPr lang="en-US"/>
          </a:p>
        </c:txPr>
        <c:crossAx val="379116944"/>
        <c:crosses val="autoZero"/>
        <c:crossBetween val="between"/>
      </c:valAx>
      <c:spPr>
        <a:solidFill>
          <a:schemeClr val="accent1">
            <a:lumMod val="20000"/>
            <a:lumOff val="80000"/>
          </a:schemeClr>
        </a:solidFill>
      </c:spPr>
    </c:plotArea>
    <c:plotVisOnly val="1"/>
    <c:dispBlanksAs val="zero"/>
    <c:showDLblsOverMax val="1"/>
  </c:chart>
  <c:spPr>
    <a:solidFill>
      <a:schemeClr val="bg1"/>
    </a:solidFill>
  </c:spPr>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1"/>
  <c:style val="2"/>
  <c:chart>
    <c:autoTitleDeleted val="1"/>
    <c:plotArea>
      <c:layout>
        <c:manualLayout>
          <c:layoutTarget val="inner"/>
          <c:xMode val="edge"/>
          <c:yMode val="edge"/>
          <c:x val="7.5630249343832015E-2"/>
          <c:y val="3.3935916076169033E-2"/>
          <c:w val="0.91961622375328089"/>
          <c:h val="0.80205958616406658"/>
        </c:manualLayout>
      </c:layout>
      <c:barChart>
        <c:barDir val="col"/>
        <c:grouping val="clustered"/>
        <c:varyColors val="1"/>
        <c:ser>
          <c:idx val="0"/>
          <c:order val="0"/>
          <c:tx>
            <c:strRef>
              <c:f>Sheet1!$B$1</c:f>
              <c:strCache>
                <c:ptCount val="1"/>
                <c:pt idx="0">
                  <c:v>Revenue</c:v>
                </c:pt>
              </c:strCache>
            </c:strRef>
          </c:tx>
          <c:spPr>
            <a:solidFill>
              <a:srgbClr val="002060"/>
            </a:solidFill>
          </c:spPr>
          <c:invertIfNegative val="1"/>
          <c:dLbls>
            <c:dLbl>
              <c:idx val="16"/>
              <c:layout>
                <c:manualLayout>
                  <c:x val="7.638800644811996E-17"/>
                  <c:y val="-3.2289087847675507E-2"/>
                </c:manualLayout>
              </c:layout>
              <c:tx>
                <c:rich>
                  <a:bodyPr/>
                  <a:lstStyle/>
                  <a:p>
                    <a:r>
                      <a:rPr lang="en-US" sz="2800" b="1" dirty="0">
                        <a:solidFill>
                          <a:srgbClr val="002060"/>
                        </a:solidFill>
                        <a:effectLst>
                          <a:outerShdw blurRad="38100" dist="38100" dir="2700000" algn="tl">
                            <a:srgbClr val="000000">
                              <a:alpha val="43137"/>
                            </a:srgbClr>
                          </a:outerShdw>
                        </a:effectLst>
                      </a:rPr>
                      <a:t>$</a:t>
                    </a:r>
                    <a:fld id="{FEACDF99-41AA-4AB8-827A-EBDD912FF686}" type="VALUE">
                      <a:rPr lang="en-US" sz="2800" b="1" smtClean="0">
                        <a:solidFill>
                          <a:srgbClr val="002060"/>
                        </a:solidFill>
                        <a:effectLst>
                          <a:outerShdw blurRad="38100" dist="38100" dir="2700000" algn="tl">
                            <a:srgbClr val="000000">
                              <a:alpha val="43137"/>
                            </a:srgbClr>
                          </a:outerShdw>
                        </a:effectLst>
                      </a:rPr>
                      <a:pPr/>
                      <a:t>[VALUE]</a:t>
                    </a:fld>
                    <a:endParaRPr lang="en-US" sz="2800" b="1" dirty="0">
                      <a:solidFill>
                        <a:srgbClr val="002060"/>
                      </a:solidFill>
                      <a:effectLst>
                        <a:outerShdw blurRad="38100" dist="38100" dir="2700000" algn="tl">
                          <a:srgbClr val="000000">
                            <a:alpha val="43137"/>
                          </a:srgbClr>
                        </a:outerShdw>
                      </a:effectLst>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81F-427B-A428-010E19B0D08C}"/>
                </c:ext>
                <c:ext xmlns:c15="http://schemas.microsoft.com/office/drawing/2012/chart" uri="{CE6537A1-D6FC-4f65-9D91-7224C49458BB}">
                  <c15:layout/>
                  <c15:dlblFieldTable/>
                  <c15:showDataLabelsRange val="0"/>
                </c:ext>
              </c:extLst>
            </c:dLbl>
            <c:dLbl>
              <c:idx val="24"/>
              <c:layout/>
              <c:tx>
                <c:rich>
                  <a:bodyPr/>
                  <a:lstStyle/>
                  <a:p>
                    <a:r>
                      <a:rPr lang="en-US" sz="2800" b="1" dirty="0">
                        <a:solidFill>
                          <a:srgbClr val="002060"/>
                        </a:solidFill>
                        <a:effectLst>
                          <a:outerShdw blurRad="38100" dist="38100" dir="2700000" algn="tl">
                            <a:srgbClr val="000000">
                              <a:alpha val="43137"/>
                            </a:srgbClr>
                          </a:outerShdw>
                        </a:effectLst>
                      </a:rPr>
                      <a:t>$</a:t>
                    </a:r>
                    <a:fld id="{3A33D4FD-84C3-48D6-AF4D-359B8465B356}" type="VALUE">
                      <a:rPr lang="en-US" sz="2800" b="1" smtClean="0">
                        <a:solidFill>
                          <a:srgbClr val="002060"/>
                        </a:solidFill>
                        <a:effectLst>
                          <a:outerShdw blurRad="38100" dist="38100" dir="2700000" algn="tl">
                            <a:srgbClr val="000000">
                              <a:alpha val="43137"/>
                            </a:srgbClr>
                          </a:outerShdw>
                        </a:effectLst>
                      </a:rPr>
                      <a:pPr/>
                      <a:t>[VALUE]</a:t>
                    </a:fld>
                    <a:endParaRPr lang="en-US" sz="2800" b="1" dirty="0">
                      <a:solidFill>
                        <a:srgbClr val="002060"/>
                      </a:solidFill>
                      <a:effectLst>
                        <a:outerShdw blurRad="38100" dist="38100" dir="2700000" algn="tl">
                          <a:srgbClr val="000000">
                            <a:alpha val="43137"/>
                          </a:srgbClr>
                        </a:outerShdw>
                      </a:effectLst>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81F-427B-A428-010E19B0D08C}"/>
                </c:ext>
                <c:ext xmlns:c15="http://schemas.microsoft.com/office/drawing/2012/chart" uri="{CE6537A1-D6FC-4f65-9D91-7224C49458BB}">
                  <c15:layout/>
                  <c15:dlblFieldTable/>
                  <c15:showDataLabelsRange val="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Sheet1!$A$2:$A$26</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Sheet1!$B$2:$B$26</c:f>
              <c:numCache>
                <c:formatCode>General</c:formatCode>
                <c:ptCount val="25"/>
                <c:pt idx="0">
                  <c:v>347.26</c:v>
                </c:pt>
                <c:pt idx="1">
                  <c:v>357.82</c:v>
                </c:pt>
                <c:pt idx="2">
                  <c:v>366.82</c:v>
                </c:pt>
                <c:pt idx="3">
                  <c:v>387.14</c:v>
                </c:pt>
                <c:pt idx="4">
                  <c:v>408.96</c:v>
                </c:pt>
                <c:pt idx="5">
                  <c:v>417.01</c:v>
                </c:pt>
                <c:pt idx="6">
                  <c:v>455.23</c:v>
                </c:pt>
                <c:pt idx="7">
                  <c:v>493.02</c:v>
                </c:pt>
                <c:pt idx="8">
                  <c:v>498.34</c:v>
                </c:pt>
                <c:pt idx="9">
                  <c:v>520.20000000000005</c:v>
                </c:pt>
                <c:pt idx="10">
                  <c:v>524.74</c:v>
                </c:pt>
                <c:pt idx="11">
                  <c:v>578.77</c:v>
                </c:pt>
                <c:pt idx="12">
                  <c:v>611.21</c:v>
                </c:pt>
                <c:pt idx="13">
                  <c:v>604.27</c:v>
                </c:pt>
                <c:pt idx="14">
                  <c:v>631.41</c:v>
                </c:pt>
                <c:pt idx="15">
                  <c:v>661.81</c:v>
                </c:pt>
                <c:pt idx="16">
                  <c:v>713.52</c:v>
                </c:pt>
                <c:pt idx="17">
                  <c:v>671.85</c:v>
                </c:pt>
                <c:pt idx="18">
                  <c:v>664.7</c:v>
                </c:pt>
                <c:pt idx="19">
                  <c:v>650.97</c:v>
                </c:pt>
                <c:pt idx="20">
                  <c:v>651.58000000000004</c:v>
                </c:pt>
                <c:pt idx="21">
                  <c:v>669.78</c:v>
                </c:pt>
                <c:pt idx="22">
                  <c:v>664.81</c:v>
                </c:pt>
                <c:pt idx="23">
                  <c:v>700.43</c:v>
                </c:pt>
                <c:pt idx="24">
                  <c:v>744.07</c:v>
                </c:pt>
              </c:numCache>
            </c:numRef>
          </c:val>
          <c:extLst xmlns:c16r2="http://schemas.microsoft.com/office/drawing/2015/06/chart">
            <c:ext xmlns:c16="http://schemas.microsoft.com/office/drawing/2014/chart" uri="{C3380CC4-5D6E-409C-BE32-E72D297353CC}">
              <c16:uniqueId val="{00000000-CF30-4530-84C8-31D8076FBECC}"/>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Real Revenue</c:v>
                </c:pt>
              </c:strCache>
            </c:strRef>
          </c:tx>
          <c:spPr>
            <a:solidFill>
              <a:srgbClr val="FF0000"/>
            </a:solidFill>
          </c:spPr>
          <c:invertIfNegative val="1"/>
          <c:dLbls>
            <c:dLbl>
              <c:idx val="16"/>
              <c:layout>
                <c:manualLayout>
                  <c:x val="-0.18124999999999999"/>
                  <c:y val="-0.27338094377698596"/>
                </c:manualLayout>
              </c:layout>
              <c:tx>
                <c:rich>
                  <a:bodyPr wrap="square" lIns="38100" tIns="19050" rIns="38100" bIns="19050" anchor="ctr">
                    <a:spAutoFit/>
                  </a:bodyPr>
                  <a:lstStyle/>
                  <a:p>
                    <a:pPr>
                      <a:defRPr sz="2800"/>
                    </a:pPr>
                    <a:r>
                      <a:rPr lang="en-US" sz="2800" b="1" dirty="0">
                        <a:solidFill>
                          <a:srgbClr val="002060"/>
                        </a:solidFill>
                        <a:effectLst>
                          <a:outerShdw blurRad="38100" dist="38100" dir="2700000" algn="tl">
                            <a:srgbClr val="000000">
                              <a:alpha val="43137"/>
                            </a:srgbClr>
                          </a:outerShdw>
                        </a:effectLst>
                      </a:rPr>
                      <a:t>$</a:t>
                    </a:r>
                    <a:fld id="{8D3D652A-03DB-4698-9CD3-595BB99E7F13}" type="VALUE">
                      <a:rPr lang="en-US" sz="2800" b="1" smtClean="0">
                        <a:solidFill>
                          <a:srgbClr val="002060"/>
                        </a:solidFill>
                        <a:effectLst>
                          <a:outerShdw blurRad="38100" dist="38100" dir="2700000" algn="tl">
                            <a:srgbClr val="000000">
                              <a:alpha val="43137"/>
                            </a:srgbClr>
                          </a:outerShdw>
                        </a:effectLst>
                      </a:rPr>
                      <a:pPr>
                        <a:defRPr sz="2800"/>
                      </a:pPr>
                      <a:t>[VALUE]</a:t>
                    </a:fld>
                    <a:endParaRPr lang="en-US" sz="2800" b="1" dirty="0">
                      <a:solidFill>
                        <a:srgbClr val="002060"/>
                      </a:solidFill>
                      <a:effectLst>
                        <a:outerShdw blurRad="38100" dist="38100" dir="2700000" algn="tl">
                          <a:srgbClr val="000000">
                            <a:alpha val="43137"/>
                          </a:srgbClr>
                        </a:outerShdw>
                      </a:effectLst>
                    </a:endParaRP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81F-427B-A428-010E19B0D08C}"/>
                </c:ext>
                <c:ext xmlns:c15="http://schemas.microsoft.com/office/drawing/2012/chart" uri="{CE6537A1-D6FC-4f65-9D91-7224C49458BB}">
                  <c15:layout/>
                  <c15:dlblFieldTable/>
                  <c15:showDataLabelsRange val="0"/>
                </c:ext>
              </c:extLst>
            </c:dLbl>
            <c:dLbl>
              <c:idx val="24"/>
              <c:layout>
                <c:manualLayout>
                  <c:x val="-0.13125000000000001"/>
                  <c:y val="-0.35733257218094228"/>
                </c:manualLayout>
              </c:layout>
              <c:tx>
                <c:rich>
                  <a:bodyPr/>
                  <a:lstStyle/>
                  <a:p>
                    <a:r>
                      <a:rPr lang="en-US" sz="2800" b="1" dirty="0">
                        <a:solidFill>
                          <a:srgbClr val="002060"/>
                        </a:solidFill>
                        <a:effectLst>
                          <a:outerShdw blurRad="38100" dist="38100" dir="2700000" algn="tl">
                            <a:srgbClr val="000000">
                              <a:alpha val="43137"/>
                            </a:srgbClr>
                          </a:outerShdw>
                        </a:effectLst>
                      </a:rPr>
                      <a:t>$311.96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81F-427B-A428-010E19B0D08C}"/>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24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Sheet1!$A$2:$A$26</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Sheet1!$C$2:$C$26</c:f>
              <c:numCache>
                <c:formatCode>General</c:formatCode>
                <c:ptCount val="25"/>
                <c:pt idx="0">
                  <c:v>255.02</c:v>
                </c:pt>
                <c:pt idx="1">
                  <c:v>255.02</c:v>
                </c:pt>
                <c:pt idx="2">
                  <c:v>253.9</c:v>
                </c:pt>
                <c:pt idx="3">
                  <c:v>261.18</c:v>
                </c:pt>
                <c:pt idx="4">
                  <c:v>268.38</c:v>
                </c:pt>
                <c:pt idx="5">
                  <c:v>265.85000000000002</c:v>
                </c:pt>
                <c:pt idx="6">
                  <c:v>283.58999999999997</c:v>
                </c:pt>
                <c:pt idx="7">
                  <c:v>302.45</c:v>
                </c:pt>
                <c:pt idx="8">
                  <c:v>299.14999999999998</c:v>
                </c:pt>
                <c:pt idx="9">
                  <c:v>302.11</c:v>
                </c:pt>
                <c:pt idx="10">
                  <c:v>296.39</c:v>
                </c:pt>
                <c:pt idx="11">
                  <c:v>321.77999999999997</c:v>
                </c:pt>
                <c:pt idx="12">
                  <c:v>332.18</c:v>
                </c:pt>
                <c:pt idx="13">
                  <c:v>319.88</c:v>
                </c:pt>
                <c:pt idx="14">
                  <c:v>323.36</c:v>
                </c:pt>
                <c:pt idx="15">
                  <c:v>328.35</c:v>
                </c:pt>
                <c:pt idx="16">
                  <c:v>344.12</c:v>
                </c:pt>
                <c:pt idx="17">
                  <c:v>312.12</c:v>
                </c:pt>
                <c:pt idx="18">
                  <c:v>309.79000000000002</c:v>
                </c:pt>
                <c:pt idx="19">
                  <c:v>298.51</c:v>
                </c:pt>
                <c:pt idx="20">
                  <c:v>289.69</c:v>
                </c:pt>
                <c:pt idx="21">
                  <c:v>291.72000000000003</c:v>
                </c:pt>
                <c:pt idx="22">
                  <c:v>285.37</c:v>
                </c:pt>
                <c:pt idx="23">
                  <c:v>295.89999999999998</c:v>
                </c:pt>
                <c:pt idx="24">
                  <c:v>313.95999999999998</c:v>
                </c:pt>
              </c:numCache>
            </c:numRef>
          </c:val>
          <c:extLst xmlns:c16r2="http://schemas.microsoft.com/office/drawing/2015/06/chart">
            <c:ext xmlns:c16="http://schemas.microsoft.com/office/drawing/2014/chart" uri="{C3380CC4-5D6E-409C-BE32-E72D297353CC}">
              <c16:uniqueId val="{00000001-CF30-4530-84C8-31D8076FBECC}"/>
            </c:ex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195610736"/>
        <c:axId val="195611128"/>
      </c:barChart>
      <c:catAx>
        <c:axId val="195610736"/>
        <c:scaling>
          <c:orientation val="minMax"/>
        </c:scaling>
        <c:delete val="0"/>
        <c:axPos val="b"/>
        <c:numFmt formatCode="General" sourceLinked="0"/>
        <c:majorTickMark val="out"/>
        <c:minorTickMark val="none"/>
        <c:tickLblPos val="nextTo"/>
        <c:txPr>
          <a:bodyPr/>
          <a:lstStyle/>
          <a:p>
            <a:pPr>
              <a:defRPr sz="1600" b="1">
                <a:solidFill>
                  <a:srgbClr val="002060"/>
                </a:solidFill>
              </a:defRPr>
            </a:pPr>
            <a:endParaRPr lang="en-US"/>
          </a:p>
        </c:txPr>
        <c:crossAx val="195611128"/>
        <c:crosses val="autoZero"/>
        <c:auto val="1"/>
        <c:lblAlgn val="ctr"/>
        <c:lblOffset val="100"/>
        <c:noMultiLvlLbl val="1"/>
      </c:catAx>
      <c:valAx>
        <c:axId val="195611128"/>
        <c:scaling>
          <c:orientation val="minMax"/>
        </c:scaling>
        <c:delete val="0"/>
        <c:axPos val="l"/>
        <c:majorGridlines/>
        <c:numFmt formatCode="\$#,##0.0" sourceLinked="0"/>
        <c:majorTickMark val="out"/>
        <c:minorTickMark val="none"/>
        <c:tickLblPos val="nextTo"/>
        <c:txPr>
          <a:bodyPr/>
          <a:lstStyle/>
          <a:p>
            <a:pPr>
              <a:defRPr sz="1600" b="1">
                <a:solidFill>
                  <a:srgbClr val="002060"/>
                </a:solidFill>
              </a:defRPr>
            </a:pPr>
            <a:endParaRPr lang="en-US"/>
          </a:p>
        </c:txPr>
        <c:crossAx val="195610736"/>
        <c:crosses val="autoZero"/>
        <c:crossBetween val="between"/>
      </c:valAx>
    </c:plotArea>
    <c:legend>
      <c:legendPos val="b"/>
      <c:layout>
        <c:manualLayout>
          <c:xMode val="edge"/>
          <c:yMode val="edge"/>
          <c:x val="0.36076484580052492"/>
          <c:y val="0.89271819202803604"/>
          <c:w val="0.40138689304461944"/>
          <c:h val="8.5755749406846909E-2"/>
        </c:manualLayout>
      </c:layout>
      <c:overlay val="0"/>
      <c:txPr>
        <a:bodyPr/>
        <a:lstStyle/>
        <a:p>
          <a:pPr>
            <a:defRPr sz="3200" b="1"/>
          </a:pPr>
          <a:endParaRPr lang="en-US"/>
        </a:p>
      </c:txPr>
    </c:legend>
    <c:plotVisOnly val="1"/>
    <c:dispBlanksAs val="zero"/>
    <c:showDLblsOverMax val="1"/>
  </c:chart>
  <c:spPr>
    <a:solidFill>
      <a:schemeClr val="bg1"/>
    </a:solidFill>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0.8582</cdr:x>
      <cdr:y>0.36729</cdr:y>
    </cdr:from>
    <cdr:to>
      <cdr:x>0.97794</cdr:x>
      <cdr:y>0.45827</cdr:y>
    </cdr:to>
    <cdr:sp macro="" textlink="">
      <cdr:nvSpPr>
        <cdr:cNvPr id="2" name="TextBox 7"/>
        <cdr:cNvSpPr txBox="1"/>
      </cdr:nvSpPr>
      <cdr:spPr>
        <a:xfrm xmlns:a="http://schemas.openxmlformats.org/drawingml/2006/main">
          <a:off x="10463171" y="1863619"/>
          <a:ext cx="1459823"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FF0000"/>
              </a:solidFill>
              <a:effectLst>
                <a:outerShdw blurRad="38100" dist="38100" dir="2700000" algn="tl">
                  <a:srgbClr val="000000">
                    <a:alpha val="43137"/>
                  </a:srgbClr>
                </a:outerShdw>
              </a:effectLst>
            </a:rPr>
            <a:t>Sequester</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0.87826</cdr:y>
    </cdr:from>
    <cdr:to>
      <cdr:x>1</cdr:x>
      <cdr:y>1</cdr:y>
    </cdr:to>
    <cdr:pic>
      <cdr:nvPicPr>
        <cdr:cNvPr id="2" name="图片 3" descr="截图.PNG"/>
        <cdr:cNvPicPr>
          <a:picLocks xmlns:a="http://schemas.openxmlformats.org/drawingml/2006/main" noChangeAspect="1"/>
        </cdr:cNvPicPr>
      </cdr:nvPicPr>
      <cdr:blipFill>
        <a:blip xmlns:a="http://schemas.openxmlformats.org/drawingml/2006/main" xmlns:r="http://schemas.openxmlformats.org/officeDocument/2006/relationships" r:embed="rId1" cstate="print"/>
        <a:stretch xmlns:a="http://schemas.openxmlformats.org/drawingml/2006/main">
          <a:fillRect/>
        </a:stretch>
      </cdr:blipFill>
      <cdr:spPr>
        <a:xfrm xmlns:a="http://schemas.openxmlformats.org/drawingml/2006/main">
          <a:off x="50800" y="6169379"/>
          <a:ext cx="12192000" cy="739422"/>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0.07631</cdr:x>
      <cdr:y>0.06454</cdr:y>
    </cdr:from>
    <cdr:to>
      <cdr:x>0.54736</cdr:x>
      <cdr:y>0.26454</cdr:y>
    </cdr:to>
    <cdr:sp macro="" textlink="">
      <cdr:nvSpPr>
        <cdr:cNvPr id="2" name="TextBox 1"/>
        <cdr:cNvSpPr txBox="1"/>
      </cdr:nvSpPr>
      <cdr:spPr>
        <a:xfrm xmlns:a="http://schemas.openxmlformats.org/drawingml/2006/main">
          <a:off x="923061" y="372709"/>
          <a:ext cx="5697702" cy="1155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rgbClr val="002060"/>
              </a:solidFill>
              <a:effectLst>
                <a:outerShdw blurRad="38100" dist="38100" dir="2700000" algn="tl">
                  <a:srgbClr val="000000">
                    <a:alpha val="43137"/>
                  </a:srgbClr>
                </a:outerShdw>
              </a:effectLst>
            </a:rPr>
            <a:t>The Port’s energetic recovery from the Great Recession has evolved into a slow growth scenario.</a:t>
          </a:r>
        </a:p>
      </cdr:txBody>
    </cdr:sp>
  </cdr:relSizeAnchor>
</c:userShapes>
</file>

<file path=ppt/drawings/drawing4.xml><?xml version="1.0" encoding="utf-8"?>
<c:userShapes xmlns:c="http://schemas.openxmlformats.org/drawingml/2006/chart">
  <cdr:relSizeAnchor xmlns:cdr="http://schemas.openxmlformats.org/drawingml/2006/chartDrawing">
    <cdr:from>
      <cdr:x>0.15</cdr:x>
      <cdr:y>0.03128</cdr:y>
    </cdr:from>
    <cdr:to>
      <cdr:x>0.87052</cdr:x>
      <cdr:y>0.12371</cdr:y>
    </cdr:to>
    <cdr:sp macro="" textlink="">
      <cdr:nvSpPr>
        <cdr:cNvPr id="2" name="TextBox 1"/>
        <cdr:cNvSpPr txBox="1"/>
      </cdr:nvSpPr>
      <cdr:spPr>
        <a:xfrm xmlns:a="http://schemas.openxmlformats.org/drawingml/2006/main">
          <a:off x="1828806" y="194407"/>
          <a:ext cx="8784580" cy="5744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600" b="1" dirty="0">
              <a:solidFill>
                <a:srgbClr val="FF0000"/>
              </a:solidFill>
              <a:effectLst>
                <a:outerShdw blurRad="38100" dist="38100" dir="2700000" algn="tl">
                  <a:srgbClr val="000000">
                    <a:alpha val="43137"/>
                  </a:srgbClr>
                </a:outerShdw>
              </a:effectLst>
            </a:rPr>
            <a:t>Real</a:t>
          </a:r>
          <a:r>
            <a:rPr lang="en-US" sz="3600" b="1" baseline="0" dirty="0">
              <a:solidFill>
                <a:srgbClr val="FF0000"/>
              </a:solidFill>
              <a:effectLst>
                <a:outerShdw blurRad="38100" dist="38100" dir="2700000" algn="tl">
                  <a:srgbClr val="000000">
                    <a:alpha val="43137"/>
                  </a:srgbClr>
                </a:outerShdw>
              </a:effectLst>
            </a:rPr>
            <a:t> Manufacturing Output (Indexed</a:t>
          </a:r>
          <a:r>
            <a:rPr lang="en-US" sz="3600" b="1" dirty="0">
              <a:solidFill>
                <a:srgbClr val="FF0000"/>
              </a:solidFill>
              <a:effectLst>
                <a:outerShdw blurRad="38100" dist="38100" dir="2700000" algn="tl">
                  <a:srgbClr val="000000">
                    <a:alpha val="43137"/>
                  </a:srgbClr>
                </a:outerShdw>
              </a:effectLst>
            </a:rPr>
            <a:t> to 100)</a:t>
          </a:r>
        </a:p>
      </cdr:txBody>
    </cdr:sp>
  </cdr:relSizeAnchor>
  <cdr:relSizeAnchor xmlns:cdr="http://schemas.openxmlformats.org/drawingml/2006/chartDrawing">
    <cdr:from>
      <cdr:x>0.14118</cdr:x>
      <cdr:y>0.44484</cdr:y>
    </cdr:from>
    <cdr:to>
      <cdr:x>0.91438</cdr:x>
      <cdr:y>0.55525</cdr:y>
    </cdr:to>
    <cdr:sp macro="" textlink="">
      <cdr:nvSpPr>
        <cdr:cNvPr id="3" name="TextBox 2"/>
        <cdr:cNvSpPr txBox="1"/>
      </cdr:nvSpPr>
      <cdr:spPr>
        <a:xfrm xmlns:a="http://schemas.openxmlformats.org/drawingml/2006/main">
          <a:off x="1721237" y="2764693"/>
          <a:ext cx="9426855" cy="6862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rgbClr val="002060"/>
              </a:solidFill>
            </a:rPr>
            <a:t> </a:t>
          </a:r>
          <a:r>
            <a:rPr lang="en-US" sz="3600" b="1" dirty="0">
              <a:solidFill>
                <a:srgbClr val="002060"/>
              </a:solidFill>
              <a:effectLst>
                <a:outerShdw blurRad="38100" dist="38100" dir="2700000" algn="tl">
                  <a:srgbClr val="000000">
                    <a:alpha val="43137"/>
                  </a:srgbClr>
                </a:outerShdw>
              </a:effectLst>
            </a:rPr>
            <a:t>Manufacturing Employment (Indexed to 100)</a:t>
          </a:r>
        </a:p>
      </cdr:txBody>
    </cdr:sp>
  </cdr:relSizeAnchor>
  <cdr:relSizeAnchor xmlns:cdr="http://schemas.openxmlformats.org/drawingml/2006/chartDrawing">
    <cdr:from>
      <cdr:x>0.50736</cdr:x>
      <cdr:y>0.19942</cdr:y>
    </cdr:from>
    <cdr:to>
      <cdr:x>0.57783</cdr:x>
      <cdr:y>0.27942</cdr:y>
    </cdr:to>
    <cdr:sp macro="" textlink="">
      <cdr:nvSpPr>
        <cdr:cNvPr id="4" name="TextBox 3"/>
        <cdr:cNvSpPr txBox="1"/>
      </cdr:nvSpPr>
      <cdr:spPr>
        <a:xfrm xmlns:a="http://schemas.openxmlformats.org/drawingml/2006/main">
          <a:off x="6185710" y="1239387"/>
          <a:ext cx="859171" cy="4972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solidFill>
                <a:srgbClr val="FF0000"/>
              </a:solidFill>
              <a:effectLst>
                <a:outerShdw blurRad="38100" dist="38100" dir="2700000" algn="tl">
                  <a:srgbClr val="000000">
                    <a:alpha val="43137"/>
                  </a:srgbClr>
                </a:outerShdw>
              </a:effectLst>
            </a:rPr>
            <a:t>92.3</a:t>
          </a:r>
        </a:p>
      </cdr:txBody>
    </cdr:sp>
  </cdr:relSizeAnchor>
  <cdr:relSizeAnchor xmlns:cdr="http://schemas.openxmlformats.org/drawingml/2006/chartDrawing">
    <cdr:from>
      <cdr:x>0.53516</cdr:x>
      <cdr:y>0.27946</cdr:y>
    </cdr:from>
    <cdr:to>
      <cdr:x>0.53538</cdr:x>
      <cdr:y>0.34253</cdr:y>
    </cdr:to>
    <cdr:cxnSp macro="">
      <cdr:nvCxnSpPr>
        <cdr:cNvPr id="6" name="Straight Connector 5"/>
        <cdr:cNvCxnSpPr/>
      </cdr:nvCxnSpPr>
      <cdr:spPr>
        <a:xfrm xmlns:a="http://schemas.openxmlformats.org/drawingml/2006/main" flipH="1">
          <a:off x="6524644" y="1736863"/>
          <a:ext cx="2682" cy="39198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0.02862</cdr:x>
      <cdr:y>0.67836</cdr:y>
    </cdr:from>
    <cdr:to>
      <cdr:x>0.11053</cdr:x>
      <cdr:y>0.77427</cdr:y>
    </cdr:to>
    <cdr:sp macro="" textlink="">
      <cdr:nvSpPr>
        <cdr:cNvPr id="5" name="TextBox 4"/>
        <cdr:cNvSpPr txBox="1"/>
      </cdr:nvSpPr>
      <cdr:spPr>
        <a:xfrm xmlns:a="http://schemas.openxmlformats.org/drawingml/2006/main">
          <a:off x="348915" y="4652210"/>
          <a:ext cx="998621" cy="6577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rgbClr val="002060"/>
              </a:solidFill>
              <a:effectLst>
                <a:outerShdw blurRad="38100" dist="38100" dir="2700000" algn="tl">
                  <a:srgbClr val="000000">
                    <a:alpha val="43137"/>
                  </a:srgbClr>
                </a:outerShdw>
              </a:effectLst>
            </a:rPr>
            <a:t>2001</a:t>
          </a:r>
        </a:p>
      </cdr:txBody>
    </cdr:sp>
  </cdr:relSizeAnchor>
  <cdr:relSizeAnchor xmlns:cdr="http://schemas.openxmlformats.org/drawingml/2006/chartDrawing">
    <cdr:from>
      <cdr:x>0.87632</cdr:x>
      <cdr:y>0.67368</cdr:y>
    </cdr:from>
    <cdr:to>
      <cdr:x>0.97895</cdr:x>
      <cdr:y>0.75789</cdr:y>
    </cdr:to>
    <cdr:sp macro="" textlink="">
      <cdr:nvSpPr>
        <cdr:cNvPr id="8" name="TextBox 7"/>
        <cdr:cNvSpPr txBox="1"/>
      </cdr:nvSpPr>
      <cdr:spPr>
        <a:xfrm xmlns:a="http://schemas.openxmlformats.org/drawingml/2006/main">
          <a:off x="10684042" y="4620127"/>
          <a:ext cx="1251284" cy="5775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solidFill>
                <a:srgbClr val="002060"/>
              </a:solidFill>
              <a:effectLst>
                <a:outerShdw blurRad="38100" dist="38100" dir="2700000" algn="tl">
                  <a:srgbClr val="000000">
                    <a:alpha val="43137"/>
                  </a:srgbClr>
                </a:outerShdw>
              </a:effectLst>
            </a:rPr>
            <a:t>2015</a:t>
          </a:r>
        </a:p>
      </cdr:txBody>
    </cdr:sp>
  </cdr:relSizeAnchor>
</c:userShapes>
</file>

<file path=ppt/drawings/drawing5.xml><?xml version="1.0" encoding="utf-8"?>
<c:userShapes xmlns:c="http://schemas.openxmlformats.org/drawingml/2006/chart">
  <cdr:relSizeAnchor xmlns:cdr="http://schemas.openxmlformats.org/drawingml/2006/chartDrawing">
    <cdr:from>
      <cdr:x>0.40097</cdr:x>
      <cdr:y>0.09383</cdr:y>
    </cdr:from>
    <cdr:to>
      <cdr:x>0.93241</cdr:x>
      <cdr:y>0.23374</cdr:y>
    </cdr:to>
    <cdr:sp macro="" textlink="">
      <cdr:nvSpPr>
        <cdr:cNvPr id="2" name="TextBox 1"/>
        <cdr:cNvSpPr txBox="1"/>
      </cdr:nvSpPr>
      <cdr:spPr>
        <a:xfrm xmlns:a="http://schemas.openxmlformats.org/drawingml/2006/main">
          <a:off x="4480772" y="556690"/>
          <a:ext cx="5938742" cy="830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600" b="1" dirty="0">
              <a:solidFill>
                <a:srgbClr val="002060"/>
              </a:solidFill>
            </a:rPr>
            <a:t>LGBTQ Percentages by Age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715E31-ACBC-47B6-BA6A-852E1DAD9B82}" type="datetimeFigureOut">
              <a:rPr lang="en-US" smtClean="0"/>
              <a:t>10/3/2016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3CF773D-EA95-46D5-B8F5-2D80EBFA23B6}" type="slidenum">
              <a:rPr lang="en-US" smtClean="0"/>
              <a:t>‹#›</a:t>
            </a:fld>
            <a:endParaRPr lang="en-US" dirty="0"/>
          </a:p>
        </p:txBody>
      </p:sp>
    </p:spTree>
    <p:extLst>
      <p:ext uri="{BB962C8B-B14F-4D97-AF65-F5344CB8AC3E}">
        <p14:creationId xmlns:p14="http://schemas.microsoft.com/office/powerpoint/2010/main" val="326243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773D-EA95-46D5-B8F5-2D80EBFA23B6}" type="slidenum">
              <a:rPr lang="en-US" smtClean="0"/>
              <a:t>4</a:t>
            </a:fld>
            <a:endParaRPr lang="en-US" dirty="0"/>
          </a:p>
        </p:txBody>
      </p:sp>
    </p:spTree>
    <p:extLst>
      <p:ext uri="{BB962C8B-B14F-4D97-AF65-F5344CB8AC3E}">
        <p14:creationId xmlns:p14="http://schemas.microsoft.com/office/powerpoint/2010/main" val="136105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773D-EA95-46D5-B8F5-2D80EBFA23B6}" type="slidenum">
              <a:rPr lang="en-US" smtClean="0"/>
              <a:t>21</a:t>
            </a:fld>
            <a:endParaRPr lang="en-US" dirty="0"/>
          </a:p>
        </p:txBody>
      </p:sp>
    </p:spTree>
    <p:extLst>
      <p:ext uri="{BB962C8B-B14F-4D97-AF65-F5344CB8AC3E}">
        <p14:creationId xmlns:p14="http://schemas.microsoft.com/office/powerpoint/2010/main" val="253734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773D-EA95-46D5-B8F5-2D80EBFA23B6}" type="slidenum">
              <a:rPr lang="en-US" smtClean="0"/>
              <a:t>22</a:t>
            </a:fld>
            <a:endParaRPr lang="en-US" dirty="0"/>
          </a:p>
        </p:txBody>
      </p:sp>
    </p:spTree>
    <p:extLst>
      <p:ext uri="{BB962C8B-B14F-4D97-AF65-F5344CB8AC3E}">
        <p14:creationId xmlns:p14="http://schemas.microsoft.com/office/powerpoint/2010/main" val="155818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126F03-289D-43C7-A909-2ED48DCF1423}"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660009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00000"/>
                </a:solidFill>
                <a:latin typeface="Calibri" pitchFamily="34" charset="0"/>
                <a:cs typeface="Calibri" pitchFamily="34" charset="0"/>
              </a:rPr>
              <a:t>Source: Real Estate Information Network and Old Dominion University Economic Forecasting Project. </a:t>
            </a:r>
            <a:br>
              <a:rPr lang="en-US" dirty="0">
                <a:solidFill>
                  <a:srgbClr val="000000"/>
                </a:solidFill>
                <a:latin typeface="Calibri" pitchFamily="34" charset="0"/>
                <a:cs typeface="Calibri" pitchFamily="34" charset="0"/>
              </a:rPr>
            </a:br>
            <a:r>
              <a:rPr lang="en-US" dirty="0">
                <a:solidFill>
                  <a:srgbClr val="000000"/>
                </a:solidFill>
                <a:latin typeface="Calibri" pitchFamily="34" charset="0"/>
                <a:cs typeface="Calibri" pitchFamily="34" charset="0"/>
              </a:rPr>
              <a:t>Information deemed reliable but not guaranteed. * Data for 2016 are through August 2016 and are compared to median price ($204,990) through August 2015</a:t>
            </a:r>
          </a:p>
          <a:p>
            <a:endParaRPr lang="en-US" dirty="0"/>
          </a:p>
        </p:txBody>
      </p:sp>
      <p:sp>
        <p:nvSpPr>
          <p:cNvPr id="4" name="Slide Number Placeholder 3"/>
          <p:cNvSpPr>
            <a:spLocks noGrp="1"/>
          </p:cNvSpPr>
          <p:nvPr>
            <p:ph type="sldNum" sz="quarter" idx="10"/>
          </p:nvPr>
        </p:nvSpPr>
        <p:spPr/>
        <p:txBody>
          <a:bodyPr/>
          <a:lstStyle/>
          <a:p>
            <a:pPr>
              <a:defRPr/>
            </a:pPr>
            <a:fld id="{0E126F03-289D-43C7-A909-2ED48DCF1423}"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643313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latin typeface="Trebuchet MS" pitchFamily="34" charset="0"/>
              </a:rPr>
              <a:t>600 in June 2008</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93" eaLnBrk="0" hangingPunct="0">
              <a:defRPr sz="2400">
                <a:solidFill>
                  <a:schemeClr val="tx1"/>
                </a:solidFill>
                <a:latin typeface="Times New Roman" charset="0"/>
              </a:defRPr>
            </a:lvl1pPr>
            <a:lvl2pPr marL="756926" indent="-291125" defTabSz="949393" eaLnBrk="0" hangingPunct="0">
              <a:defRPr sz="2400">
                <a:solidFill>
                  <a:schemeClr val="tx1"/>
                </a:solidFill>
                <a:latin typeface="Times New Roman" charset="0"/>
              </a:defRPr>
            </a:lvl2pPr>
            <a:lvl3pPr marL="1164502" indent="-232900" defTabSz="949393" eaLnBrk="0" hangingPunct="0">
              <a:defRPr sz="2400">
                <a:solidFill>
                  <a:schemeClr val="tx1"/>
                </a:solidFill>
                <a:latin typeface="Times New Roman" charset="0"/>
              </a:defRPr>
            </a:lvl3pPr>
            <a:lvl4pPr marL="1630301" indent="-232900" defTabSz="949393" eaLnBrk="0" hangingPunct="0">
              <a:defRPr sz="2400">
                <a:solidFill>
                  <a:schemeClr val="tx1"/>
                </a:solidFill>
                <a:latin typeface="Times New Roman" charset="0"/>
              </a:defRPr>
            </a:lvl4pPr>
            <a:lvl5pPr marL="2096104" indent="-232900" defTabSz="949393" eaLnBrk="0" hangingPunct="0">
              <a:defRPr sz="2400">
                <a:solidFill>
                  <a:schemeClr val="tx1"/>
                </a:solidFill>
                <a:latin typeface="Times New Roman" charset="0"/>
              </a:defRPr>
            </a:lvl5pPr>
            <a:lvl6pPr marL="2561905" indent="-232900" defTabSz="949393" eaLnBrk="0" fontAlgn="base" hangingPunct="0">
              <a:spcBef>
                <a:spcPct val="0"/>
              </a:spcBef>
              <a:spcAft>
                <a:spcPct val="0"/>
              </a:spcAft>
              <a:defRPr sz="2400">
                <a:solidFill>
                  <a:schemeClr val="tx1"/>
                </a:solidFill>
                <a:latin typeface="Times New Roman" charset="0"/>
              </a:defRPr>
            </a:lvl6pPr>
            <a:lvl7pPr marL="3027704" indent="-232900" defTabSz="949393" eaLnBrk="0" fontAlgn="base" hangingPunct="0">
              <a:spcBef>
                <a:spcPct val="0"/>
              </a:spcBef>
              <a:spcAft>
                <a:spcPct val="0"/>
              </a:spcAft>
              <a:defRPr sz="2400">
                <a:solidFill>
                  <a:schemeClr val="tx1"/>
                </a:solidFill>
                <a:latin typeface="Times New Roman" charset="0"/>
              </a:defRPr>
            </a:lvl7pPr>
            <a:lvl8pPr marL="3493506" indent="-232900" defTabSz="949393" eaLnBrk="0" fontAlgn="base" hangingPunct="0">
              <a:spcBef>
                <a:spcPct val="0"/>
              </a:spcBef>
              <a:spcAft>
                <a:spcPct val="0"/>
              </a:spcAft>
              <a:defRPr sz="2400">
                <a:solidFill>
                  <a:schemeClr val="tx1"/>
                </a:solidFill>
                <a:latin typeface="Times New Roman" charset="0"/>
              </a:defRPr>
            </a:lvl8pPr>
            <a:lvl9pPr marL="3959306" indent="-232900" defTabSz="949393" eaLnBrk="0" fontAlgn="base" hangingPunct="0">
              <a:spcBef>
                <a:spcPct val="0"/>
              </a:spcBef>
              <a:spcAft>
                <a:spcPct val="0"/>
              </a:spcAft>
              <a:defRPr sz="2400">
                <a:solidFill>
                  <a:schemeClr val="tx1"/>
                </a:solidFill>
                <a:latin typeface="Times New Roman" charset="0"/>
              </a:defRPr>
            </a:lvl9pPr>
          </a:lstStyle>
          <a:p>
            <a:pPr eaLnBrk="1" hangingPunct="1"/>
            <a:fld id="{DE8BC4F5-6D45-49BE-87C6-818D06A4CF98}" type="slidenum">
              <a:rPr lang="en-US" sz="1200">
                <a:solidFill>
                  <a:prstClr val="black"/>
                </a:solidFill>
                <a:latin typeface="Trebuchet MS" pitchFamily="34" charset="0"/>
                <a:ea typeface="ＭＳ Ｐゴシック" pitchFamily="34" charset="-128"/>
              </a:rPr>
              <a:pPr eaLnBrk="1" hangingPunct="1"/>
              <a:t>27</a:t>
            </a:fld>
            <a:endParaRPr lang="en-US" sz="1200" dirty="0">
              <a:solidFill>
                <a:prstClr val="black"/>
              </a:solidFill>
              <a:latin typeface="Trebuchet MS" pitchFamily="34" charset="0"/>
              <a:ea typeface="ＭＳ Ｐゴシック" pitchFamily="34" charset="-128"/>
            </a:endParaRPr>
          </a:p>
        </p:txBody>
      </p:sp>
    </p:spTree>
    <p:extLst>
      <p:ext uri="{BB962C8B-B14F-4D97-AF65-F5344CB8AC3E}">
        <p14:creationId xmlns:p14="http://schemas.microsoft.com/office/powerpoint/2010/main" val="2966402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base" hangingPunct="1">
              <a:spcBef>
                <a:spcPct val="50000"/>
              </a:spcBef>
              <a:spcAft>
                <a:spcPct val="0"/>
              </a:spcAft>
            </a:pPr>
            <a:r>
              <a:rPr lang="en-US" dirty="0">
                <a:solidFill>
                  <a:srgbClr val="000000"/>
                </a:solidFill>
                <a:latin typeface="Calibri" pitchFamily="34" charset="0"/>
                <a:cs typeface="Calibri" pitchFamily="34" charset="0"/>
              </a:rPr>
              <a:t>Source: Real Estate Information Network and Old Dominion University Economic Forecasting Project. Information Deemed Reliable But not Guaranteed. </a:t>
            </a:r>
          </a:p>
          <a:p>
            <a:pPr eaLnBrk="1" hangingPunct="1">
              <a:spcBef>
                <a:spcPct val="50000"/>
              </a:spcBef>
            </a:pPr>
            <a:r>
              <a:rPr lang="en-US" dirty="0">
                <a:solidFill>
                  <a:srgbClr val="000000"/>
                </a:solidFill>
                <a:latin typeface="Calibri" pitchFamily="34" charset="0"/>
                <a:cs typeface="Calibri" pitchFamily="34" charset="0"/>
              </a:rPr>
              <a:t>* Data for 2016 is through August 2016. </a:t>
            </a:r>
          </a:p>
          <a:p>
            <a:pPr eaLnBrk="1" hangingPunct="1">
              <a:spcBef>
                <a:spcPct val="0"/>
              </a:spcBef>
            </a:pPr>
            <a:endParaRPr lang="en-US" dirty="0">
              <a:latin typeface="Trebuchet MS"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93" eaLnBrk="0" hangingPunct="0">
              <a:defRPr sz="2400">
                <a:solidFill>
                  <a:schemeClr val="tx1"/>
                </a:solidFill>
                <a:latin typeface="Times New Roman" charset="0"/>
              </a:defRPr>
            </a:lvl1pPr>
            <a:lvl2pPr marL="756926" indent="-291125" defTabSz="949393" eaLnBrk="0" hangingPunct="0">
              <a:defRPr sz="2400">
                <a:solidFill>
                  <a:schemeClr val="tx1"/>
                </a:solidFill>
                <a:latin typeface="Times New Roman" charset="0"/>
              </a:defRPr>
            </a:lvl2pPr>
            <a:lvl3pPr marL="1164502" indent="-232900" defTabSz="949393" eaLnBrk="0" hangingPunct="0">
              <a:defRPr sz="2400">
                <a:solidFill>
                  <a:schemeClr val="tx1"/>
                </a:solidFill>
                <a:latin typeface="Times New Roman" charset="0"/>
              </a:defRPr>
            </a:lvl3pPr>
            <a:lvl4pPr marL="1630301" indent="-232900" defTabSz="949393" eaLnBrk="0" hangingPunct="0">
              <a:defRPr sz="2400">
                <a:solidFill>
                  <a:schemeClr val="tx1"/>
                </a:solidFill>
                <a:latin typeface="Times New Roman" charset="0"/>
              </a:defRPr>
            </a:lvl4pPr>
            <a:lvl5pPr marL="2096104" indent="-232900" defTabSz="949393" eaLnBrk="0" hangingPunct="0">
              <a:defRPr sz="2400">
                <a:solidFill>
                  <a:schemeClr val="tx1"/>
                </a:solidFill>
                <a:latin typeface="Times New Roman" charset="0"/>
              </a:defRPr>
            </a:lvl5pPr>
            <a:lvl6pPr marL="2561905" indent="-232900" defTabSz="949393" eaLnBrk="0" fontAlgn="base" hangingPunct="0">
              <a:spcBef>
                <a:spcPct val="0"/>
              </a:spcBef>
              <a:spcAft>
                <a:spcPct val="0"/>
              </a:spcAft>
              <a:defRPr sz="2400">
                <a:solidFill>
                  <a:schemeClr val="tx1"/>
                </a:solidFill>
                <a:latin typeface="Times New Roman" charset="0"/>
              </a:defRPr>
            </a:lvl6pPr>
            <a:lvl7pPr marL="3027704" indent="-232900" defTabSz="949393" eaLnBrk="0" fontAlgn="base" hangingPunct="0">
              <a:spcBef>
                <a:spcPct val="0"/>
              </a:spcBef>
              <a:spcAft>
                <a:spcPct val="0"/>
              </a:spcAft>
              <a:defRPr sz="2400">
                <a:solidFill>
                  <a:schemeClr val="tx1"/>
                </a:solidFill>
                <a:latin typeface="Times New Roman" charset="0"/>
              </a:defRPr>
            </a:lvl7pPr>
            <a:lvl8pPr marL="3493506" indent="-232900" defTabSz="949393" eaLnBrk="0" fontAlgn="base" hangingPunct="0">
              <a:spcBef>
                <a:spcPct val="0"/>
              </a:spcBef>
              <a:spcAft>
                <a:spcPct val="0"/>
              </a:spcAft>
              <a:defRPr sz="2400">
                <a:solidFill>
                  <a:schemeClr val="tx1"/>
                </a:solidFill>
                <a:latin typeface="Times New Roman" charset="0"/>
              </a:defRPr>
            </a:lvl8pPr>
            <a:lvl9pPr marL="3959306" indent="-232900" defTabSz="949393" eaLnBrk="0" fontAlgn="base" hangingPunct="0">
              <a:spcBef>
                <a:spcPct val="0"/>
              </a:spcBef>
              <a:spcAft>
                <a:spcPct val="0"/>
              </a:spcAft>
              <a:defRPr sz="2400">
                <a:solidFill>
                  <a:schemeClr val="tx1"/>
                </a:solidFill>
                <a:latin typeface="Times New Roman" charset="0"/>
              </a:defRPr>
            </a:lvl9pPr>
          </a:lstStyle>
          <a:p>
            <a:pPr eaLnBrk="1" hangingPunct="1"/>
            <a:fld id="{DE8BC4F5-6D45-49BE-87C6-818D06A4CF98}" type="slidenum">
              <a:rPr lang="en-US" sz="1200">
                <a:solidFill>
                  <a:prstClr val="black"/>
                </a:solidFill>
                <a:latin typeface="Trebuchet MS" pitchFamily="34" charset="0"/>
                <a:ea typeface="ＭＳ Ｐゴシック" pitchFamily="34" charset="-128"/>
              </a:rPr>
              <a:pPr eaLnBrk="1" hangingPunct="1"/>
              <a:t>28</a:t>
            </a:fld>
            <a:endParaRPr lang="en-US" sz="1200" dirty="0">
              <a:solidFill>
                <a:prstClr val="black"/>
              </a:solidFill>
              <a:latin typeface="Trebuchet MS" pitchFamily="34" charset="0"/>
              <a:ea typeface="ＭＳ Ｐゴシック" pitchFamily="34" charset="-128"/>
            </a:endParaRPr>
          </a:p>
        </p:txBody>
      </p:sp>
    </p:spTree>
    <p:extLst>
      <p:ext uri="{BB962C8B-B14F-4D97-AF65-F5344CB8AC3E}">
        <p14:creationId xmlns:p14="http://schemas.microsoft.com/office/powerpoint/2010/main" val="91237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773D-EA95-46D5-B8F5-2D80EBFA23B6}" type="slidenum">
              <a:rPr lang="en-US" smtClean="0"/>
              <a:t>30</a:t>
            </a:fld>
            <a:endParaRPr lang="en-US" dirty="0"/>
          </a:p>
        </p:txBody>
      </p:sp>
    </p:spTree>
    <p:extLst>
      <p:ext uri="{BB962C8B-B14F-4D97-AF65-F5344CB8AC3E}">
        <p14:creationId xmlns:p14="http://schemas.microsoft.com/office/powerpoint/2010/main" val="898181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773D-EA95-46D5-B8F5-2D80EBFA23B6}" type="slidenum">
              <a:rPr lang="en-US" smtClean="0"/>
              <a:t>31</a:t>
            </a:fld>
            <a:endParaRPr lang="en-US" dirty="0"/>
          </a:p>
        </p:txBody>
      </p:sp>
    </p:spTree>
    <p:extLst>
      <p:ext uri="{BB962C8B-B14F-4D97-AF65-F5344CB8AC3E}">
        <p14:creationId xmlns:p14="http://schemas.microsoft.com/office/powerpoint/2010/main" val="998233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773D-EA95-46D5-B8F5-2D80EBFA23B6}" type="slidenum">
              <a:rPr lang="en-US" smtClean="0"/>
              <a:t>32</a:t>
            </a:fld>
            <a:endParaRPr lang="en-US" dirty="0"/>
          </a:p>
        </p:txBody>
      </p:sp>
    </p:spTree>
    <p:extLst>
      <p:ext uri="{BB962C8B-B14F-4D97-AF65-F5344CB8AC3E}">
        <p14:creationId xmlns:p14="http://schemas.microsoft.com/office/powerpoint/2010/main" val="4265774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773D-EA95-46D5-B8F5-2D80EBFA23B6}" type="slidenum">
              <a:rPr lang="en-US" smtClean="0"/>
              <a:t>34</a:t>
            </a:fld>
            <a:endParaRPr lang="en-US" dirty="0"/>
          </a:p>
        </p:txBody>
      </p:sp>
    </p:spTree>
    <p:extLst>
      <p:ext uri="{BB962C8B-B14F-4D97-AF65-F5344CB8AC3E}">
        <p14:creationId xmlns:p14="http://schemas.microsoft.com/office/powerpoint/2010/main" val="420969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773D-EA95-46D5-B8F5-2D80EBFA23B6}" type="slidenum">
              <a:rPr lang="en-US" smtClean="0"/>
              <a:t>5</a:t>
            </a:fld>
            <a:endParaRPr lang="en-US" dirty="0"/>
          </a:p>
        </p:txBody>
      </p:sp>
    </p:spTree>
    <p:extLst>
      <p:ext uri="{BB962C8B-B14F-4D97-AF65-F5344CB8AC3E}">
        <p14:creationId xmlns:p14="http://schemas.microsoft.com/office/powerpoint/2010/main" val="858201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773D-EA95-46D5-B8F5-2D80EBFA23B6}" type="slidenum">
              <a:rPr lang="en-US" smtClean="0"/>
              <a:t>36</a:t>
            </a:fld>
            <a:endParaRPr lang="en-US" dirty="0"/>
          </a:p>
        </p:txBody>
      </p:sp>
    </p:spTree>
    <p:extLst>
      <p:ext uri="{BB962C8B-B14F-4D97-AF65-F5344CB8AC3E}">
        <p14:creationId xmlns:p14="http://schemas.microsoft.com/office/powerpoint/2010/main" val="2834355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773D-EA95-46D5-B8F5-2D80EBFA23B6}" type="slidenum">
              <a:rPr lang="en-US" smtClean="0"/>
              <a:t>39</a:t>
            </a:fld>
            <a:endParaRPr lang="en-US" dirty="0"/>
          </a:p>
        </p:txBody>
      </p:sp>
    </p:spTree>
    <p:extLst>
      <p:ext uri="{BB962C8B-B14F-4D97-AF65-F5344CB8AC3E}">
        <p14:creationId xmlns:p14="http://schemas.microsoft.com/office/powerpoint/2010/main" val="1940511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773D-EA95-46D5-B8F5-2D80EBFA23B6}" type="slidenum">
              <a:rPr lang="en-US" smtClean="0"/>
              <a:t>46</a:t>
            </a:fld>
            <a:endParaRPr lang="en-US" dirty="0"/>
          </a:p>
        </p:txBody>
      </p:sp>
    </p:spTree>
    <p:extLst>
      <p:ext uri="{BB962C8B-B14F-4D97-AF65-F5344CB8AC3E}">
        <p14:creationId xmlns:p14="http://schemas.microsoft.com/office/powerpoint/2010/main" val="2518756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Rot="1" noChangeAspect="1" noChangeArrowheads="1" noTextEdit="1"/>
          </p:cNvSpPr>
          <p:nvPr>
            <p:ph type="sldImg"/>
          </p:nvPr>
        </p:nvSpPr>
        <p:spPr>
          <a:ln/>
        </p:spPr>
      </p:sp>
      <p:sp>
        <p:nvSpPr>
          <p:cNvPr id="22937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2925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sng" dirty="0">
                <a:solidFill>
                  <a:srgbClr val="000000"/>
                </a:solidFill>
                <a:latin typeface="Calibri" pitchFamily="34" charset="0"/>
                <a:cs typeface="Calibri" pitchFamily="34" charset="0"/>
              </a:rPr>
              <a:t>Source</a:t>
            </a:r>
            <a:r>
              <a:rPr lang="en-US" dirty="0">
                <a:solidFill>
                  <a:srgbClr val="000000"/>
                </a:solidFill>
                <a:latin typeface="Calibri" pitchFamily="34" charset="0"/>
                <a:cs typeface="Calibri" pitchFamily="34" charset="0"/>
              </a:rPr>
              <a:t>: Bureau of Labor Statistics and Old Dominion University Economic Forecasting Project. *Data are through July 2016.</a:t>
            </a:r>
          </a:p>
          <a:p>
            <a:endParaRPr lang="en-US" dirty="0"/>
          </a:p>
        </p:txBody>
      </p:sp>
      <p:sp>
        <p:nvSpPr>
          <p:cNvPr id="4" name="Slide Number Placeholder 3"/>
          <p:cNvSpPr>
            <a:spLocks noGrp="1"/>
          </p:cNvSpPr>
          <p:nvPr>
            <p:ph type="sldNum" sz="quarter" idx="10"/>
          </p:nvPr>
        </p:nvSpPr>
        <p:spPr/>
        <p:txBody>
          <a:bodyPr/>
          <a:lstStyle/>
          <a:p>
            <a:fld id="{93CF773D-EA95-46D5-B8F5-2D80EBFA23B6}" type="slidenum">
              <a:rPr lang="en-US" smtClean="0"/>
              <a:t>6</a:t>
            </a:fld>
            <a:endParaRPr lang="en-US" dirty="0"/>
          </a:p>
        </p:txBody>
      </p:sp>
    </p:spTree>
    <p:extLst>
      <p:ext uri="{BB962C8B-B14F-4D97-AF65-F5344CB8AC3E}">
        <p14:creationId xmlns:p14="http://schemas.microsoft.com/office/powerpoint/2010/main" val="306436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126F03-289D-43C7-A909-2ED48DCF1423}"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85883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CB9ED-7189-48C8-B0DE-41543EF2C5BD}" type="slidenum">
              <a:rPr lang="en-US" smtClean="0"/>
              <a:pPr/>
              <a:t>8</a:t>
            </a:fld>
            <a:endParaRPr lang="en-US" dirty="0"/>
          </a:p>
        </p:txBody>
      </p:sp>
    </p:spTree>
    <p:extLst>
      <p:ext uri="{BB962C8B-B14F-4D97-AF65-F5344CB8AC3E}">
        <p14:creationId xmlns:p14="http://schemas.microsoft.com/office/powerpoint/2010/main" val="2540393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Cumulative annual growth rate of DOD spending from 2000 to 2012 was 5.8%. DOD spending in 2016 is expected to be 1.9% lower than in 2012.</a:t>
            </a:r>
          </a:p>
          <a:p>
            <a:endParaRPr lang="en-US" dirty="0"/>
          </a:p>
          <a:p>
            <a:pPr defTabSz="931774">
              <a:defRPr/>
            </a:pPr>
            <a:r>
              <a:rPr lang="en-US" u="sng" dirty="0">
                <a:latin typeface="Calibri" pitchFamily="34" charset="0"/>
              </a:rPr>
              <a:t>Source</a:t>
            </a:r>
            <a:r>
              <a:rPr lang="en-US" dirty="0">
                <a:latin typeface="Calibri" pitchFamily="34" charset="0"/>
              </a:rPr>
              <a:t>: U.S. Department of Defense and the Old Dominion University Economic Forecasting Project. *Includes Federal Civilian and Military Personnel and Procurement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102FE2F-15D2-4B1C-905F-3DCEEEE179E0}" type="slidenum">
              <a:rPr lang="en-US" smtClean="0"/>
              <a:pPr>
                <a:defRPr/>
              </a:pPr>
              <a:t>12</a:t>
            </a:fld>
            <a:endParaRPr lang="en-US" dirty="0"/>
          </a:p>
        </p:txBody>
      </p:sp>
    </p:spTree>
    <p:extLst>
      <p:ext uri="{BB962C8B-B14F-4D97-AF65-F5344CB8AC3E}">
        <p14:creationId xmlns:p14="http://schemas.microsoft.com/office/powerpoint/2010/main" val="322128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fontAlgn="base">
              <a:spcBef>
                <a:spcPct val="0"/>
              </a:spcBef>
              <a:spcAft>
                <a:spcPct val="0"/>
              </a:spcAft>
              <a:defRPr/>
            </a:pPr>
            <a:r>
              <a:rPr lang="en-US" dirty="0"/>
              <a:t>Mil employment in late eighties and early 90s was at about 140k and had declines to 106K in 1998 before bouncing back to 113K in 2003</a:t>
            </a:r>
          </a:p>
          <a:p>
            <a:pPr defTabSz="931774" fontAlgn="base">
              <a:spcBef>
                <a:spcPct val="0"/>
              </a:spcBef>
              <a:spcAft>
                <a:spcPct val="0"/>
              </a:spcAft>
              <a:defRPr/>
            </a:pPr>
            <a:r>
              <a:rPr lang="en-US" dirty="0"/>
              <a:t>Total Military compensation from 1992 to 1999 declined from about $4.9 Billion to $4.3 Billion in 1998</a:t>
            </a:r>
          </a:p>
          <a:p>
            <a:pPr defTabSz="931774" fontAlgn="base">
              <a:spcBef>
                <a:spcPct val="0"/>
              </a:spcBef>
              <a:spcAft>
                <a:spcPct val="0"/>
              </a:spcAft>
              <a:defRPr/>
            </a:pPr>
            <a:endParaRPr lang="en-US" dirty="0"/>
          </a:p>
          <a:p>
            <a:pPr eaLnBrk="1" hangingPunct="1">
              <a:spcBef>
                <a:spcPct val="0"/>
              </a:spcBef>
            </a:pPr>
            <a:endParaRPr lang="en-US" dirty="0">
              <a:latin typeface="Trebuchet MS"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15" eaLnBrk="0" hangingPunct="0">
              <a:defRPr sz="2400">
                <a:solidFill>
                  <a:schemeClr val="tx1"/>
                </a:solidFill>
                <a:latin typeface="Times New Roman" charset="0"/>
              </a:defRPr>
            </a:lvl1pPr>
            <a:lvl2pPr marL="757024" indent="-291163" defTabSz="949515" eaLnBrk="0" hangingPunct="0">
              <a:defRPr sz="2400">
                <a:solidFill>
                  <a:schemeClr val="tx1"/>
                </a:solidFill>
                <a:latin typeface="Times New Roman" charset="0"/>
              </a:defRPr>
            </a:lvl2pPr>
            <a:lvl3pPr marL="1164653" indent="-232930" defTabSz="949515" eaLnBrk="0" hangingPunct="0">
              <a:defRPr sz="2400">
                <a:solidFill>
                  <a:schemeClr val="tx1"/>
                </a:solidFill>
                <a:latin typeface="Times New Roman" charset="0"/>
              </a:defRPr>
            </a:lvl3pPr>
            <a:lvl4pPr marL="1630513" indent="-232930" defTabSz="949515" eaLnBrk="0" hangingPunct="0">
              <a:defRPr sz="2400">
                <a:solidFill>
                  <a:schemeClr val="tx1"/>
                </a:solidFill>
                <a:latin typeface="Times New Roman" charset="0"/>
              </a:defRPr>
            </a:lvl4pPr>
            <a:lvl5pPr marL="2096375" indent="-232930" defTabSz="949515" eaLnBrk="0" hangingPunct="0">
              <a:defRPr sz="2400">
                <a:solidFill>
                  <a:schemeClr val="tx1"/>
                </a:solidFill>
                <a:latin typeface="Times New Roman" charset="0"/>
              </a:defRPr>
            </a:lvl5pPr>
            <a:lvl6pPr marL="2562236" indent="-232930" defTabSz="949515" eaLnBrk="0" fontAlgn="base" hangingPunct="0">
              <a:spcBef>
                <a:spcPct val="0"/>
              </a:spcBef>
              <a:spcAft>
                <a:spcPct val="0"/>
              </a:spcAft>
              <a:defRPr sz="2400">
                <a:solidFill>
                  <a:schemeClr val="tx1"/>
                </a:solidFill>
                <a:latin typeface="Times New Roman" charset="0"/>
              </a:defRPr>
            </a:lvl6pPr>
            <a:lvl7pPr marL="3028096" indent="-232930" defTabSz="949515" eaLnBrk="0" fontAlgn="base" hangingPunct="0">
              <a:spcBef>
                <a:spcPct val="0"/>
              </a:spcBef>
              <a:spcAft>
                <a:spcPct val="0"/>
              </a:spcAft>
              <a:defRPr sz="2400">
                <a:solidFill>
                  <a:schemeClr val="tx1"/>
                </a:solidFill>
                <a:latin typeface="Times New Roman" charset="0"/>
              </a:defRPr>
            </a:lvl7pPr>
            <a:lvl8pPr marL="3493958" indent="-232930" defTabSz="949515" eaLnBrk="0" fontAlgn="base" hangingPunct="0">
              <a:spcBef>
                <a:spcPct val="0"/>
              </a:spcBef>
              <a:spcAft>
                <a:spcPct val="0"/>
              </a:spcAft>
              <a:defRPr sz="2400">
                <a:solidFill>
                  <a:schemeClr val="tx1"/>
                </a:solidFill>
                <a:latin typeface="Times New Roman" charset="0"/>
              </a:defRPr>
            </a:lvl8pPr>
            <a:lvl9pPr marL="3959819" indent="-232930" defTabSz="949515" eaLnBrk="0" fontAlgn="base" hangingPunct="0">
              <a:spcBef>
                <a:spcPct val="0"/>
              </a:spcBef>
              <a:spcAft>
                <a:spcPct val="0"/>
              </a:spcAft>
              <a:defRPr sz="2400">
                <a:solidFill>
                  <a:schemeClr val="tx1"/>
                </a:solidFill>
                <a:latin typeface="Times New Roman" charset="0"/>
              </a:defRPr>
            </a:lvl9pPr>
          </a:lstStyle>
          <a:p>
            <a:pPr eaLnBrk="1" hangingPunct="1"/>
            <a:fld id="{DE8BC4F5-6D45-49BE-87C6-818D06A4CF98}" type="slidenum">
              <a:rPr lang="en-US" sz="1200">
                <a:solidFill>
                  <a:prstClr val="black"/>
                </a:solidFill>
                <a:latin typeface="Trebuchet MS" pitchFamily="34" charset="0"/>
                <a:ea typeface="ＭＳ Ｐゴシック" pitchFamily="34" charset="-128"/>
              </a:rPr>
              <a:pPr eaLnBrk="1" hangingPunct="1"/>
              <a:t>13</a:t>
            </a:fld>
            <a:endParaRPr lang="en-US" sz="1200" dirty="0">
              <a:solidFill>
                <a:prstClr val="black"/>
              </a:solidFill>
              <a:latin typeface="Trebuchet MS" pitchFamily="34" charset="0"/>
              <a:ea typeface="ＭＳ Ｐゴシック" pitchFamily="34" charset="-128"/>
            </a:endParaRPr>
          </a:p>
        </p:txBody>
      </p:sp>
    </p:spTree>
    <p:extLst>
      <p:ext uri="{BB962C8B-B14F-4D97-AF65-F5344CB8AC3E}">
        <p14:creationId xmlns:p14="http://schemas.microsoft.com/office/powerpoint/2010/main" val="240499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F773D-EA95-46D5-B8F5-2D80EBFA23B6}" type="slidenum">
              <a:rPr lang="en-US" smtClean="0"/>
              <a:t>19</a:t>
            </a:fld>
            <a:endParaRPr lang="en-US" dirty="0"/>
          </a:p>
        </p:txBody>
      </p:sp>
    </p:spTree>
    <p:extLst>
      <p:ext uri="{BB962C8B-B14F-4D97-AF65-F5344CB8AC3E}">
        <p14:creationId xmlns:p14="http://schemas.microsoft.com/office/powerpoint/2010/main" val="422519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126F03-289D-43C7-A909-2ED48DCF1423}"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34184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545EC6-6D8B-45E2-9AB4-CE103D801B94}"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C43FF8-837D-471D-A05F-E2AC76D95E54}" type="slidenum">
              <a:rPr lang="en-US" smtClean="0"/>
              <a:t>‹#›</a:t>
            </a:fld>
            <a:endParaRPr lang="en-US" dirty="0"/>
          </a:p>
        </p:txBody>
      </p:sp>
    </p:spTree>
    <p:extLst>
      <p:ext uri="{BB962C8B-B14F-4D97-AF65-F5344CB8AC3E}">
        <p14:creationId xmlns:p14="http://schemas.microsoft.com/office/powerpoint/2010/main" val="362468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545EC6-6D8B-45E2-9AB4-CE103D801B94}"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C43FF8-837D-471D-A05F-E2AC76D95E54}" type="slidenum">
              <a:rPr lang="en-US" smtClean="0"/>
              <a:t>‹#›</a:t>
            </a:fld>
            <a:endParaRPr lang="en-US" dirty="0"/>
          </a:p>
        </p:txBody>
      </p:sp>
    </p:spTree>
    <p:extLst>
      <p:ext uri="{BB962C8B-B14F-4D97-AF65-F5344CB8AC3E}">
        <p14:creationId xmlns:p14="http://schemas.microsoft.com/office/powerpoint/2010/main" val="17636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545EC6-6D8B-45E2-9AB4-CE103D801B94}"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C43FF8-837D-471D-A05F-E2AC76D95E54}" type="slidenum">
              <a:rPr lang="en-US" smtClean="0"/>
              <a:t>‹#›</a:t>
            </a:fld>
            <a:endParaRPr lang="en-US" dirty="0"/>
          </a:p>
        </p:txBody>
      </p:sp>
    </p:spTree>
    <p:extLst>
      <p:ext uri="{BB962C8B-B14F-4D97-AF65-F5344CB8AC3E}">
        <p14:creationId xmlns:p14="http://schemas.microsoft.com/office/powerpoint/2010/main" val="103838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545EC6-6D8B-45E2-9AB4-CE103D801B94}"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C43FF8-837D-471D-A05F-E2AC76D95E54}" type="slidenum">
              <a:rPr lang="en-US" smtClean="0"/>
              <a:t>‹#›</a:t>
            </a:fld>
            <a:endParaRPr lang="en-US" dirty="0"/>
          </a:p>
        </p:txBody>
      </p:sp>
    </p:spTree>
    <p:extLst>
      <p:ext uri="{BB962C8B-B14F-4D97-AF65-F5344CB8AC3E}">
        <p14:creationId xmlns:p14="http://schemas.microsoft.com/office/powerpoint/2010/main" val="428070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545EC6-6D8B-45E2-9AB4-CE103D801B94}"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C43FF8-837D-471D-A05F-E2AC76D95E54}" type="slidenum">
              <a:rPr lang="en-US" smtClean="0"/>
              <a:t>‹#›</a:t>
            </a:fld>
            <a:endParaRPr lang="en-US" dirty="0"/>
          </a:p>
        </p:txBody>
      </p:sp>
    </p:spTree>
    <p:extLst>
      <p:ext uri="{BB962C8B-B14F-4D97-AF65-F5344CB8AC3E}">
        <p14:creationId xmlns:p14="http://schemas.microsoft.com/office/powerpoint/2010/main" val="163312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545EC6-6D8B-45E2-9AB4-CE103D801B94}" type="datetimeFigureOut">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C43FF8-837D-471D-A05F-E2AC76D95E54}" type="slidenum">
              <a:rPr lang="en-US" smtClean="0"/>
              <a:t>‹#›</a:t>
            </a:fld>
            <a:endParaRPr lang="en-US" dirty="0"/>
          </a:p>
        </p:txBody>
      </p:sp>
    </p:spTree>
    <p:extLst>
      <p:ext uri="{BB962C8B-B14F-4D97-AF65-F5344CB8AC3E}">
        <p14:creationId xmlns:p14="http://schemas.microsoft.com/office/powerpoint/2010/main" val="143488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545EC6-6D8B-45E2-9AB4-CE103D801B94}" type="datetimeFigureOut">
              <a:rPr lang="en-US" smtClean="0"/>
              <a:t>10/3/2016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C43FF8-837D-471D-A05F-E2AC76D95E54}" type="slidenum">
              <a:rPr lang="en-US" smtClean="0"/>
              <a:t>‹#›</a:t>
            </a:fld>
            <a:endParaRPr lang="en-US" dirty="0"/>
          </a:p>
        </p:txBody>
      </p:sp>
    </p:spTree>
    <p:extLst>
      <p:ext uri="{BB962C8B-B14F-4D97-AF65-F5344CB8AC3E}">
        <p14:creationId xmlns:p14="http://schemas.microsoft.com/office/powerpoint/2010/main" val="426735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545EC6-6D8B-45E2-9AB4-CE103D801B94}" type="datetimeFigureOut">
              <a:rPr lang="en-US" smtClean="0"/>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C43FF8-837D-471D-A05F-E2AC76D95E54}" type="slidenum">
              <a:rPr lang="en-US" smtClean="0"/>
              <a:t>‹#›</a:t>
            </a:fld>
            <a:endParaRPr lang="en-US" dirty="0"/>
          </a:p>
        </p:txBody>
      </p:sp>
    </p:spTree>
    <p:extLst>
      <p:ext uri="{BB962C8B-B14F-4D97-AF65-F5344CB8AC3E}">
        <p14:creationId xmlns:p14="http://schemas.microsoft.com/office/powerpoint/2010/main" val="211566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45EC6-6D8B-45E2-9AB4-CE103D801B94}" type="datetimeFigureOut">
              <a:rPr lang="en-US" smtClean="0"/>
              <a:t>10/3/2016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C43FF8-837D-471D-A05F-E2AC76D95E54}" type="slidenum">
              <a:rPr lang="en-US" smtClean="0"/>
              <a:t>‹#›</a:t>
            </a:fld>
            <a:endParaRPr lang="en-US" dirty="0"/>
          </a:p>
        </p:txBody>
      </p:sp>
    </p:spTree>
    <p:extLst>
      <p:ext uri="{BB962C8B-B14F-4D97-AF65-F5344CB8AC3E}">
        <p14:creationId xmlns:p14="http://schemas.microsoft.com/office/powerpoint/2010/main" val="2753213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545EC6-6D8B-45E2-9AB4-CE103D801B94}" type="datetimeFigureOut">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C43FF8-837D-471D-A05F-E2AC76D95E54}" type="slidenum">
              <a:rPr lang="en-US" smtClean="0"/>
              <a:t>‹#›</a:t>
            </a:fld>
            <a:endParaRPr lang="en-US" dirty="0"/>
          </a:p>
        </p:txBody>
      </p:sp>
    </p:spTree>
    <p:extLst>
      <p:ext uri="{BB962C8B-B14F-4D97-AF65-F5344CB8AC3E}">
        <p14:creationId xmlns:p14="http://schemas.microsoft.com/office/powerpoint/2010/main" val="435413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545EC6-6D8B-45E2-9AB4-CE103D801B94}" type="datetimeFigureOut">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C43FF8-837D-471D-A05F-E2AC76D95E54}" type="slidenum">
              <a:rPr lang="en-US" smtClean="0"/>
              <a:t>‹#›</a:t>
            </a:fld>
            <a:endParaRPr lang="en-US" dirty="0"/>
          </a:p>
        </p:txBody>
      </p:sp>
    </p:spTree>
    <p:extLst>
      <p:ext uri="{BB962C8B-B14F-4D97-AF65-F5344CB8AC3E}">
        <p14:creationId xmlns:p14="http://schemas.microsoft.com/office/powerpoint/2010/main" val="420333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45EC6-6D8B-45E2-9AB4-CE103D801B94}" type="datetimeFigureOut">
              <a:rPr lang="en-US" smtClean="0"/>
              <a:t>10/3/2016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43FF8-837D-471D-A05F-E2AC76D95E54}" type="slidenum">
              <a:rPr lang="en-US" smtClean="0"/>
              <a:t>‹#›</a:t>
            </a:fld>
            <a:endParaRPr lang="en-US" dirty="0"/>
          </a:p>
        </p:txBody>
      </p:sp>
    </p:spTree>
    <p:extLst>
      <p:ext uri="{BB962C8B-B14F-4D97-AF65-F5344CB8AC3E}">
        <p14:creationId xmlns:p14="http://schemas.microsoft.com/office/powerpoint/2010/main" val="68329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eapodu.com/dat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381" y="-146756"/>
            <a:ext cx="12191999" cy="6858000"/>
          </a:xfrm>
          <a:prstGeom prst="rect">
            <a:avLst/>
          </a:prstGeom>
        </p:spPr>
      </p:pic>
      <p:sp>
        <p:nvSpPr>
          <p:cNvPr id="5" name="TextBox 4"/>
          <p:cNvSpPr txBox="1"/>
          <p:nvPr/>
        </p:nvSpPr>
        <p:spPr>
          <a:xfrm>
            <a:off x="1994086" y="2037354"/>
            <a:ext cx="8436634" cy="1600438"/>
          </a:xfrm>
          <a:prstGeom prst="rect">
            <a:avLst/>
          </a:prstGeom>
          <a:noFill/>
        </p:spPr>
        <p:txBody>
          <a:bodyPr wrap="square" rtlCol="0">
            <a:spAutoFit/>
          </a:bodyPr>
          <a:lstStyle/>
          <a:p>
            <a:pPr algn="ctr"/>
            <a:r>
              <a:rPr lang="en-US" sz="6600" b="1" dirty="0">
                <a:solidFill>
                  <a:srgbClr val="002060"/>
                </a:solidFill>
                <a:effectLst>
                  <a:outerShdw blurRad="38100" dist="38100" dir="2700000" algn="tl">
                    <a:srgbClr val="000000">
                      <a:alpha val="43137"/>
                    </a:srgbClr>
                  </a:outerShdw>
                </a:effectLst>
              </a:rPr>
              <a:t>The State of the Region</a:t>
            </a:r>
          </a:p>
          <a:p>
            <a:pPr algn="ctr"/>
            <a:r>
              <a:rPr lang="en-US" sz="3200" b="1" dirty="0">
                <a:solidFill>
                  <a:srgbClr val="002060"/>
                </a:solidFill>
                <a:effectLst>
                  <a:outerShdw blurRad="38100" dist="38100" dir="2700000" algn="tl">
                    <a:srgbClr val="000000">
                      <a:alpha val="43137"/>
                    </a:srgbClr>
                  </a:outerShdw>
                </a:effectLst>
              </a:rPr>
              <a:t>October 4, 2016</a:t>
            </a:r>
          </a:p>
        </p:txBody>
      </p:sp>
      <p:pic>
        <p:nvPicPr>
          <p:cNvPr id="6" name="图片 3" descr="截图.PNG"/>
          <p:cNvPicPr>
            <a:picLocks noChangeAspect="1"/>
          </p:cNvPicPr>
          <p:nvPr/>
        </p:nvPicPr>
        <p:blipFill>
          <a:blip r:embed="rId3" cstate="print"/>
          <a:stretch>
            <a:fillRect/>
          </a:stretch>
        </p:blipFill>
        <p:spPr>
          <a:xfrm>
            <a:off x="0" y="6118579"/>
            <a:ext cx="12192000" cy="739422"/>
          </a:xfrm>
          <a:prstGeom prst="rect">
            <a:avLst/>
          </a:prstGeom>
        </p:spPr>
      </p:pic>
    </p:spTree>
    <p:extLst>
      <p:ext uri="{BB962C8B-B14F-4D97-AF65-F5344CB8AC3E}">
        <p14:creationId xmlns:p14="http://schemas.microsoft.com/office/powerpoint/2010/main" val="3640155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5023030" y="91494"/>
            <a:ext cx="7360356" cy="1200329"/>
          </a:xfrm>
          <a:prstGeom prst="rect">
            <a:avLst/>
          </a:prstGeom>
          <a:noFill/>
        </p:spPr>
        <p:txBody>
          <a:bodyPr wrap="square" rtlCol="0">
            <a:spAutoFit/>
          </a:bodyPr>
          <a:lstStyle/>
          <a:p>
            <a:pPr algn="ctr"/>
            <a:r>
              <a:rPr lang="en-US" sz="3600" b="1" dirty="0">
                <a:solidFill>
                  <a:srgbClr val="002060"/>
                </a:solidFill>
                <a:effectLst>
                  <a:outerShdw blurRad="38100" dist="38100" dir="2700000" algn="tl">
                    <a:srgbClr val="000000">
                      <a:alpha val="43137"/>
                    </a:srgbClr>
                  </a:outerShdw>
                </a:effectLst>
              </a:rPr>
              <a:t>The Most Important Regional Economic Pillar: Defense Spending</a:t>
            </a:r>
          </a:p>
        </p:txBody>
      </p:sp>
    </p:spTree>
    <p:extLst>
      <p:ext uri="{BB962C8B-B14F-4D97-AF65-F5344CB8AC3E}">
        <p14:creationId xmlns:p14="http://schemas.microsoft.com/office/powerpoint/2010/main" val="1439895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24165656"/>
              </p:ext>
            </p:extLst>
          </p:nvPr>
        </p:nvGraphicFramePr>
        <p:xfrm>
          <a:off x="1" y="1437318"/>
          <a:ext cx="12191999" cy="5074014"/>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3"/>
          <p:cNvSpPr>
            <a:spLocks noGrp="1"/>
          </p:cNvSpPr>
          <p:nvPr>
            <p:ph type="title"/>
          </p:nvPr>
        </p:nvSpPr>
        <p:spPr>
          <a:xfrm>
            <a:off x="0" y="0"/>
            <a:ext cx="12192000" cy="584151"/>
          </a:xfrm>
        </p:spPr>
        <p:txBody>
          <a:bodyPr>
            <a:noAutofit/>
          </a:bodyPr>
          <a:lstStyle/>
          <a:p>
            <a:pPr algn="ctr"/>
            <a:r>
              <a:rPr lang="en-US" sz="3000" b="1" u="sng" dirty="0">
                <a:solidFill>
                  <a:srgbClr val="002060"/>
                </a:solidFill>
                <a:effectLst>
                  <a:outerShdw blurRad="38100" dist="38100" dir="2700000" algn="tl">
                    <a:srgbClr val="000000">
                      <a:alpha val="43137"/>
                    </a:srgbClr>
                  </a:outerShdw>
                </a:effectLst>
                <a:latin typeface="Calibri"/>
                <a:cs typeface="Calibri"/>
              </a:rPr>
              <a:t>Caps on National Defense Discretionary Spending, FY 2012 to FY 2021</a:t>
            </a:r>
            <a:endParaRPr lang="en-US" sz="3000" u="sng" dirty="0">
              <a:solidFill>
                <a:srgbClr val="002060"/>
              </a:solidFill>
              <a:effectLst>
                <a:outerShdw blurRad="38100" dist="38100" dir="2700000" algn="tl">
                  <a:srgbClr val="000000">
                    <a:alpha val="43137"/>
                  </a:srgbClr>
                </a:outerShdw>
              </a:effectLst>
              <a:latin typeface="Calibri"/>
              <a:cs typeface="Calibri"/>
            </a:endParaRPr>
          </a:p>
        </p:txBody>
      </p:sp>
      <p:sp>
        <p:nvSpPr>
          <p:cNvPr id="6" name="TextBox 5"/>
          <p:cNvSpPr txBox="1"/>
          <p:nvPr/>
        </p:nvSpPr>
        <p:spPr>
          <a:xfrm>
            <a:off x="1" y="483211"/>
            <a:ext cx="12191999" cy="954107"/>
          </a:xfrm>
          <a:prstGeom prst="rect">
            <a:avLst/>
          </a:prstGeom>
          <a:solidFill>
            <a:schemeClr val="accent5">
              <a:lumMod val="50000"/>
            </a:schemeClr>
          </a:solidFill>
        </p:spPr>
        <p:txBody>
          <a:bodyPr wrap="square" rtlCol="0">
            <a:spAutoFit/>
          </a:bodyPr>
          <a:lstStyle/>
          <a:p>
            <a:r>
              <a:rPr lang="en-US" sz="2800" b="1" dirty="0">
                <a:solidFill>
                  <a:prstClr val="white"/>
                </a:solidFill>
                <a:cs typeface="Calibri" pitchFamily="34" charset="0"/>
              </a:rPr>
              <a:t>The legislative cap on National Defense spending increased by $27B to $548 billion (5.18%) in FY 2016 and will increase by $3B to $551 billion in FY 2017.</a:t>
            </a:r>
          </a:p>
        </p:txBody>
      </p:sp>
      <p:sp>
        <p:nvSpPr>
          <p:cNvPr id="7" name="TextBox 6"/>
          <p:cNvSpPr txBox="1"/>
          <p:nvPr/>
        </p:nvSpPr>
        <p:spPr>
          <a:xfrm>
            <a:off x="10704006" y="1734589"/>
            <a:ext cx="1212191" cy="461665"/>
          </a:xfrm>
          <a:prstGeom prst="rect">
            <a:avLst/>
          </a:prstGeom>
          <a:noFill/>
        </p:spPr>
        <p:txBody>
          <a:bodyPr wrap="none" rtlCol="0">
            <a:spAutoFit/>
          </a:bodyPr>
          <a:lstStyle/>
          <a:p>
            <a:r>
              <a:rPr lang="en-US" sz="2400" b="1" dirty="0">
                <a:solidFill>
                  <a:srgbClr val="002060"/>
                </a:solidFill>
                <a:effectLst>
                  <a:outerShdw blurRad="38100" dist="38100" dir="2700000" algn="tl">
                    <a:srgbClr val="000000">
                      <a:alpha val="43137"/>
                    </a:srgbClr>
                  </a:outerShdw>
                </a:effectLst>
              </a:rPr>
              <a:t>2012 PB</a:t>
            </a:r>
          </a:p>
        </p:txBody>
      </p:sp>
      <p:sp>
        <p:nvSpPr>
          <p:cNvPr id="8" name="TextBox 7"/>
          <p:cNvSpPr txBox="1"/>
          <p:nvPr/>
        </p:nvSpPr>
        <p:spPr>
          <a:xfrm>
            <a:off x="10301654" y="2589934"/>
            <a:ext cx="1782860" cy="461665"/>
          </a:xfrm>
          <a:prstGeom prst="rect">
            <a:avLst/>
          </a:prstGeom>
          <a:noFill/>
        </p:spPr>
        <p:txBody>
          <a:bodyPr wrap="none" rtlCol="0">
            <a:spAutoFit/>
          </a:bodyPr>
          <a:lstStyle/>
          <a:p>
            <a:r>
              <a:rPr lang="en-US" sz="2400" b="1" dirty="0">
                <a:solidFill>
                  <a:schemeClr val="accent2">
                    <a:lumMod val="50000"/>
                  </a:schemeClr>
                </a:solidFill>
                <a:effectLst>
                  <a:outerShdw blurRad="38100" dist="38100" dir="2700000" algn="tl">
                    <a:srgbClr val="000000">
                      <a:alpha val="43137"/>
                    </a:srgbClr>
                  </a:outerShdw>
                </a:effectLst>
              </a:rPr>
              <a:t>Original</a:t>
            </a:r>
            <a:r>
              <a:rPr lang="en-US" sz="2400" b="1" dirty="0">
                <a:solidFill>
                  <a:schemeClr val="accent2">
                    <a:lumMod val="50000"/>
                  </a:schemeClr>
                </a:solidFill>
              </a:rPr>
              <a:t> BCA</a:t>
            </a:r>
          </a:p>
        </p:txBody>
      </p:sp>
      <p:sp>
        <p:nvSpPr>
          <p:cNvPr id="9" name="TextBox 6"/>
          <p:cNvSpPr txBox="1">
            <a:spLocks noChangeArrowheads="1"/>
          </p:cNvSpPr>
          <p:nvPr/>
        </p:nvSpPr>
        <p:spPr bwMode="auto">
          <a:xfrm>
            <a:off x="0" y="6611779"/>
            <a:ext cx="103016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fontAlgn="base" hangingPunct="1">
              <a:spcBef>
                <a:spcPct val="0"/>
              </a:spcBef>
              <a:spcAft>
                <a:spcPct val="0"/>
              </a:spcAft>
            </a:pPr>
            <a:r>
              <a:rPr lang="en-US" sz="1000" b="1" u="sng" dirty="0">
                <a:solidFill>
                  <a:srgbClr val="000000"/>
                </a:solidFill>
                <a:latin typeface="Calibri" pitchFamily="34" charset="0"/>
              </a:rPr>
              <a:t>Source</a:t>
            </a:r>
            <a:r>
              <a:rPr lang="en-US" sz="1000" b="1" dirty="0">
                <a:solidFill>
                  <a:srgbClr val="000000"/>
                </a:solidFill>
                <a:latin typeface="Calibri" pitchFamily="34" charset="0"/>
              </a:rPr>
              <a:t>: Budget Control Act of 2011,2012 Presidential Budget Request, CBO Sequestration Update Report (Various Years) and the Old Dominion University Economic Forecasting Project. </a:t>
            </a:r>
          </a:p>
        </p:txBody>
      </p:sp>
    </p:spTree>
    <p:extLst>
      <p:ext uri="{BB962C8B-B14F-4D97-AF65-F5344CB8AC3E}">
        <p14:creationId xmlns:p14="http://schemas.microsoft.com/office/powerpoint/2010/main" val="163246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4" grpId="2">
        <p:bldAsOne/>
      </p:bldGraphic>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7"/>
          <p:cNvSpPr txBox="1">
            <a:spLocks noChangeArrowheads="1"/>
          </p:cNvSpPr>
          <p:nvPr/>
        </p:nvSpPr>
        <p:spPr bwMode="auto">
          <a:xfrm rot="16200000">
            <a:off x="1231853" y="3464719"/>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b="1" dirty="0">
                <a:latin typeface="Calibri" pitchFamily="34" charset="0"/>
              </a:rPr>
              <a:t>Billions of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9124101"/>
              </p:ext>
            </p:extLst>
          </p:nvPr>
        </p:nvGraphicFramePr>
        <p:xfrm>
          <a:off x="0" y="1570194"/>
          <a:ext cx="12192000" cy="4951186"/>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0" y="141299"/>
            <a:ext cx="12192000" cy="392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spcBef>
                <a:spcPct val="20000"/>
              </a:spcBef>
              <a:defRPr/>
            </a:pPr>
            <a:r>
              <a:rPr lang="en-US" sz="3200" b="1" dirty="0">
                <a:solidFill>
                  <a:srgbClr val="000000"/>
                </a:solidFill>
                <a:latin typeface="Calibri"/>
                <a:ea typeface="+mn-ea"/>
                <a:cs typeface="Calibri"/>
              </a:rPr>
              <a:t>      </a:t>
            </a:r>
            <a:r>
              <a:rPr lang="en-US" sz="3200" b="1" u="sng" dirty="0">
                <a:solidFill>
                  <a:srgbClr val="002060"/>
                </a:solidFill>
                <a:effectLst>
                  <a:outerShdw blurRad="38100" dist="38100" dir="2700000" algn="tl">
                    <a:srgbClr val="000000">
                      <a:alpha val="43137"/>
                    </a:srgbClr>
                  </a:outerShdw>
                </a:effectLst>
                <a:latin typeface="Calibri"/>
                <a:ea typeface="+mn-ea"/>
                <a:cs typeface="Calibri"/>
              </a:rPr>
              <a:t>Estimated Direct DOD Spending in Hampton Roads: 2000 to 2016</a:t>
            </a:r>
          </a:p>
        </p:txBody>
      </p:sp>
      <p:sp>
        <p:nvSpPr>
          <p:cNvPr id="15" name="TextBox 14"/>
          <p:cNvSpPr txBox="1"/>
          <p:nvPr/>
        </p:nvSpPr>
        <p:spPr>
          <a:xfrm>
            <a:off x="3128" y="616087"/>
            <a:ext cx="12192000" cy="954107"/>
          </a:xfrm>
          <a:prstGeom prst="rect">
            <a:avLst/>
          </a:prstGeom>
          <a:solidFill>
            <a:schemeClr val="accent5">
              <a:lumMod val="50000"/>
            </a:schemeClr>
          </a:solidFill>
        </p:spPr>
        <p:txBody>
          <a:bodyPr wrap="square" rtlCol="0">
            <a:spAutoFit/>
          </a:bodyPr>
          <a:lstStyle/>
          <a:p>
            <a:r>
              <a:rPr lang="en-US" sz="2800" b="1" dirty="0">
                <a:solidFill>
                  <a:schemeClr val="bg1"/>
                </a:solidFill>
                <a:latin typeface="Calibri" pitchFamily="34" charset="0"/>
                <a:cs typeface="Calibri" pitchFamily="34" charset="0"/>
              </a:rPr>
              <a:t>Between 2000 and 2012, DOD spending in our region increased by an average of 5.8%  annually.  In 2016, DoD spending will be 1.9% lower than its peak in 2012.</a:t>
            </a:r>
          </a:p>
        </p:txBody>
      </p:sp>
      <p:sp>
        <p:nvSpPr>
          <p:cNvPr id="2" name="TextBox 1"/>
          <p:cNvSpPr txBox="1"/>
          <p:nvPr/>
        </p:nvSpPr>
        <p:spPr>
          <a:xfrm>
            <a:off x="0" y="6582975"/>
            <a:ext cx="9063700" cy="246221"/>
          </a:xfrm>
          <a:prstGeom prst="rect">
            <a:avLst/>
          </a:prstGeom>
          <a:noFill/>
        </p:spPr>
        <p:txBody>
          <a:bodyPr wrap="none" rtlCol="0">
            <a:spAutoFit/>
          </a:bodyPr>
          <a:lstStyle/>
          <a:p>
            <a:r>
              <a:rPr lang="en-US" sz="1000" b="1" u="sng" dirty="0">
                <a:latin typeface="Calibri" pitchFamily="34" charset="0"/>
              </a:rPr>
              <a:t>Source</a:t>
            </a:r>
            <a:r>
              <a:rPr lang="en-US" sz="1000" b="1" dirty="0">
                <a:latin typeface="Calibri" pitchFamily="34" charset="0"/>
              </a:rPr>
              <a:t>: U.S. Department of Defense and the Old Dominion University Economic Forecasting Project. *Includes Federal Civilian and Military Personnel and Procurement</a:t>
            </a:r>
            <a:endParaRPr lang="en-US" sz="1000" b="1" dirty="0"/>
          </a:p>
        </p:txBody>
      </p:sp>
    </p:spTree>
    <p:extLst>
      <p:ext uri="{BB962C8B-B14F-4D97-AF65-F5344CB8AC3E}">
        <p14:creationId xmlns:p14="http://schemas.microsoft.com/office/powerpoint/2010/main" val="191939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FFA8F61-B1E4-4352-852B-66FBFE1E95BE}" type="slidenum">
              <a:rPr lang="en-US" sz="1400">
                <a:solidFill>
                  <a:srgbClr val="005CE7">
                    <a:lumMod val="50000"/>
                  </a:srgbClr>
                </a:solidFill>
                <a:latin typeface="Calibri" pitchFamily="34" charset="0"/>
              </a:rPr>
              <a:pPr eaLnBrk="1" hangingPunct="1"/>
              <a:t>13</a:t>
            </a:fld>
            <a:endParaRPr lang="en-US" sz="1400" dirty="0">
              <a:solidFill>
                <a:srgbClr val="005CE7">
                  <a:lumMod val="50000"/>
                </a:srgbClr>
              </a:solidFill>
              <a:latin typeface="Calibri" pitchFamily="34" charset="0"/>
            </a:endParaRPr>
          </a:p>
        </p:txBody>
      </p:sp>
      <p:sp>
        <p:nvSpPr>
          <p:cNvPr id="6" name="Rectangle 5"/>
          <p:cNvSpPr/>
          <p:nvPr/>
        </p:nvSpPr>
        <p:spPr>
          <a:xfrm>
            <a:off x="0" y="149687"/>
            <a:ext cx="12192000" cy="584775"/>
          </a:xfrm>
          <a:prstGeom prst="rect">
            <a:avLst/>
          </a:prstGeom>
        </p:spPr>
        <p:txBody>
          <a:bodyPr wrap="square">
            <a:spAutoFit/>
          </a:bodyPr>
          <a:lstStyle/>
          <a:p>
            <a:pPr algn="ctr">
              <a:spcBef>
                <a:spcPct val="50000"/>
              </a:spcBef>
            </a:pPr>
            <a:r>
              <a:rPr lang="en-US" sz="3200" b="1" u="sng" dirty="0">
                <a:solidFill>
                  <a:srgbClr val="002060"/>
                </a:solidFill>
                <a:effectLst>
                  <a:outerShdw blurRad="38100" dist="38100" dir="2700000" algn="tl">
                    <a:srgbClr val="000000">
                      <a:alpha val="43137"/>
                    </a:srgbClr>
                  </a:outerShdw>
                </a:effectLst>
                <a:latin typeface="Calibri" pitchFamily="34" charset="0"/>
                <a:cs typeface="Calibri" pitchFamily="34" charset="0"/>
              </a:rPr>
              <a:t>Hampton Roads Gross Regional Product Attributable to DOD Spending</a:t>
            </a:r>
          </a:p>
        </p:txBody>
      </p:sp>
      <p:graphicFrame>
        <p:nvGraphicFramePr>
          <p:cNvPr id="3" name="Object 2"/>
          <p:cNvGraphicFramePr>
            <a:graphicFrameLocks noChangeAspect="1"/>
          </p:cNvGraphicFramePr>
          <p:nvPr>
            <p:extLst>
              <p:ext uri="{D42A27DB-BD31-4B8C-83A1-F6EECF244321}">
                <p14:modId xmlns:p14="http://schemas.microsoft.com/office/powerpoint/2010/main" val="2390483377"/>
              </p:ext>
            </p:extLst>
          </p:nvPr>
        </p:nvGraphicFramePr>
        <p:xfrm>
          <a:off x="0" y="784225"/>
          <a:ext cx="12190752" cy="6073775"/>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5486400" y="3200400"/>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rot="17255198">
            <a:off x="4536141" y="-40451"/>
            <a:ext cx="991232" cy="369842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rot="17100066">
            <a:off x="10308943" y="598860"/>
            <a:ext cx="1108028" cy="25344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2"/>
          <p:cNvGraphicFramePr>
            <a:graphicFrameLocks noChangeAspect="1"/>
          </p:cNvGraphicFramePr>
          <p:nvPr>
            <p:extLst>
              <p:ext uri="{D42A27DB-BD31-4B8C-83A1-F6EECF244321}">
                <p14:modId xmlns:p14="http://schemas.microsoft.com/office/powerpoint/2010/main" val="4007279684"/>
              </p:ext>
            </p:extLst>
          </p:nvPr>
        </p:nvGraphicFramePr>
        <p:xfrm>
          <a:off x="45170" y="734462"/>
          <a:ext cx="12145582" cy="54939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3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6069"/>
            <a:ext cx="12192000" cy="6661931"/>
          </a:xfrm>
        </p:spPr>
        <p:txBody>
          <a:bodyPr>
            <a:normAutofit/>
          </a:bodyPr>
          <a:lstStyle/>
          <a:p>
            <a:pPr marL="0" indent="0">
              <a:buNone/>
            </a:pPr>
            <a:r>
              <a:rPr lang="en-US" sz="3600" b="1" dirty="0">
                <a:solidFill>
                  <a:srgbClr val="002060"/>
                </a:solidFill>
              </a:rPr>
              <a:t>We face additional threats/challenges relating to the level of defense spending in our region:</a:t>
            </a:r>
          </a:p>
          <a:p>
            <a:pPr marL="0" indent="0">
              <a:buNone/>
            </a:pPr>
            <a:endParaRPr lang="en-US" sz="3600" b="1" dirty="0">
              <a:solidFill>
                <a:srgbClr val="002060"/>
              </a:solidFill>
            </a:endParaRPr>
          </a:p>
          <a:p>
            <a:pPr marL="557213" indent="-557213">
              <a:buAutoNum type="arabicParenBoth"/>
            </a:pPr>
            <a:r>
              <a:rPr lang="en-US" sz="3600" b="1" dirty="0">
                <a:solidFill>
                  <a:srgbClr val="002060"/>
                </a:solidFill>
              </a:rPr>
              <a:t> Change in focus from the Atlantic to the Pacific could mean the loss of a carrier group.</a:t>
            </a:r>
          </a:p>
          <a:p>
            <a:pPr marL="557213" indent="-557213">
              <a:buAutoNum type="arabicParenBoth"/>
            </a:pPr>
            <a:r>
              <a:rPr lang="en-US" sz="3600" b="1" dirty="0">
                <a:solidFill>
                  <a:srgbClr val="002060"/>
                </a:solidFill>
              </a:rPr>
              <a:t> Decentralization of DOD assets to other bases in the U.S.</a:t>
            </a:r>
          </a:p>
          <a:p>
            <a:pPr marL="557213" indent="-557213">
              <a:buAutoNum type="arabicParenBoth"/>
            </a:pPr>
            <a:r>
              <a:rPr lang="en-US" sz="3600" b="1" dirty="0">
                <a:solidFill>
                  <a:srgbClr val="002060"/>
                </a:solidFill>
              </a:rPr>
              <a:t> Rising cost of DOD assets means that there is less money remaining to support active duty personnel (and we have lost about 20,000 active duty personnel in Hampton Roads in the past ten years).</a:t>
            </a:r>
          </a:p>
          <a:p>
            <a:pPr marL="557213" indent="-557213">
              <a:buAutoNum type="arabicParenBoth"/>
            </a:pPr>
            <a:r>
              <a:rPr lang="en-US" sz="3600" b="1" dirty="0">
                <a:solidFill>
                  <a:srgbClr val="002060"/>
                </a:solidFill>
              </a:rPr>
              <a:t> Increasing per person personnel costs, especially fringe benefits, including those for veterans.</a:t>
            </a:r>
          </a:p>
        </p:txBody>
      </p:sp>
    </p:spTree>
    <p:extLst>
      <p:ext uri="{BB962C8B-B14F-4D97-AF65-F5344CB8AC3E}">
        <p14:creationId xmlns:p14="http://schemas.microsoft.com/office/powerpoint/2010/main" val="1528788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98358" y="545433"/>
            <a:ext cx="10668000" cy="5807242"/>
          </a:xfrm>
          <a:prstGeom prst="rect">
            <a:avLst/>
          </a:prstGeom>
        </p:spPr>
      </p:pic>
      <p:sp>
        <p:nvSpPr>
          <p:cNvPr id="5" name="TextBox 4"/>
          <p:cNvSpPr txBox="1"/>
          <p:nvPr/>
        </p:nvSpPr>
        <p:spPr>
          <a:xfrm>
            <a:off x="778933" y="449739"/>
            <a:ext cx="10787425"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rPr>
              <a:t>The Second Pillar: The Port</a:t>
            </a:r>
          </a:p>
        </p:txBody>
      </p:sp>
    </p:spTree>
    <p:extLst>
      <p:ext uri="{BB962C8B-B14F-4D97-AF65-F5344CB8AC3E}">
        <p14:creationId xmlns:p14="http://schemas.microsoft.com/office/powerpoint/2010/main" val="1521866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89496"/>
            <a:ext cx="12047621" cy="584775"/>
          </a:xfrm>
          <a:prstGeom prst="rect">
            <a:avLst/>
          </a:prstGeom>
          <a:noFill/>
        </p:spPr>
        <p:txBody>
          <a:bodyPr wrap="square">
            <a:spAutoFit/>
          </a:bodyPr>
          <a:lstStyle/>
          <a:p>
            <a:pPr algn="ctr"/>
            <a:r>
              <a:rPr lang="en-US" sz="3200" b="1" u="sng" dirty="0">
                <a:solidFill>
                  <a:srgbClr val="002060"/>
                </a:solidFill>
                <a:effectLst>
                  <a:outerShdw blurRad="38100" dist="38100" dir="2700000" algn="tl">
                    <a:srgbClr val="000000">
                      <a:alpha val="43137"/>
                    </a:srgbClr>
                  </a:outerShdw>
                </a:effectLst>
              </a:rPr>
              <a:t>Volume of</a:t>
            </a:r>
            <a:r>
              <a:rPr sz="3200" b="1" u="sng" dirty="0">
                <a:solidFill>
                  <a:srgbClr val="002060"/>
                </a:solidFill>
                <a:effectLst>
                  <a:outerShdw blurRad="38100" dist="38100" dir="2700000" algn="tl">
                    <a:srgbClr val="000000">
                      <a:alpha val="43137"/>
                    </a:srgbClr>
                  </a:outerShdw>
                </a:effectLst>
              </a:rPr>
              <a:t> TEUs at the Port of Virginia</a:t>
            </a:r>
            <a:r>
              <a:rPr lang="en-US" sz="3200" b="1" u="sng" dirty="0">
                <a:solidFill>
                  <a:srgbClr val="002060"/>
                </a:solidFill>
                <a:effectLst>
                  <a:outerShdw blurRad="38100" dist="38100" dir="2700000" algn="tl">
                    <a:srgbClr val="000000">
                      <a:alpha val="43137"/>
                    </a:srgbClr>
                  </a:outerShdw>
                </a:effectLst>
              </a:rPr>
              <a:t> (millions annually)</a:t>
            </a:r>
            <a:endParaRPr sz="3200" b="1" u="sng" dirty="0">
              <a:solidFill>
                <a:srgbClr val="002060"/>
              </a:solidFill>
              <a:effectLst>
                <a:outerShdw blurRad="38100" dist="38100" dir="2700000" algn="tl">
                  <a:srgbClr val="000000">
                    <a:alpha val="43137"/>
                  </a:srgbClr>
                </a:outerShdw>
              </a:effectLst>
              <a:latin typeface="Calibri"/>
            </a:endParaRPr>
          </a:p>
        </p:txBody>
      </p:sp>
      <p:sp>
        <p:nvSpPr>
          <p:cNvPr id="4" name="TextBox 3"/>
          <p:cNvSpPr txBox="1"/>
          <p:nvPr/>
        </p:nvSpPr>
        <p:spPr>
          <a:xfrm>
            <a:off x="0" y="6611779"/>
            <a:ext cx="4448654" cy="246221"/>
          </a:xfrm>
          <a:prstGeom prst="rect">
            <a:avLst/>
          </a:prstGeom>
          <a:noFill/>
        </p:spPr>
        <p:txBody>
          <a:bodyPr wrap="none">
            <a:spAutoFit/>
          </a:bodyPr>
          <a:lstStyle/>
          <a:p>
            <a:r>
              <a:rPr sz="1000" b="1" u="sng" dirty="0"/>
              <a:t>Source</a:t>
            </a:r>
            <a:r>
              <a:rPr sz="1000" b="1" dirty="0"/>
              <a:t>: Virginia Port Authority and The Center for Economic Analysis and Policy.</a:t>
            </a:r>
          </a:p>
        </p:txBody>
      </p:sp>
      <p:graphicFrame>
        <p:nvGraphicFramePr>
          <p:cNvPr id="5" name="Chart 4"/>
          <p:cNvGraphicFramePr>
            <a:graphicFrameLocks noGrp="1"/>
          </p:cNvGraphicFramePr>
          <p:nvPr>
            <p:extLst>
              <p:ext uri="{D42A27DB-BD31-4B8C-83A1-F6EECF244321}">
                <p14:modId xmlns:p14="http://schemas.microsoft.com/office/powerpoint/2010/main" val="946973277"/>
              </p:ext>
            </p:extLst>
          </p:nvPr>
        </p:nvGraphicFramePr>
        <p:xfrm>
          <a:off x="-2" y="836579"/>
          <a:ext cx="12095747" cy="577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6691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2506"/>
            <a:ext cx="12192000" cy="6320590"/>
          </a:xfrm>
        </p:spPr>
        <p:txBody>
          <a:bodyPr>
            <a:normAutofit/>
          </a:bodyPr>
          <a:lstStyle/>
          <a:p>
            <a:pPr marL="0" indent="0">
              <a:buNone/>
            </a:pPr>
            <a:r>
              <a:rPr lang="en-US" sz="3000" b="1" dirty="0">
                <a:solidFill>
                  <a:srgbClr val="002060"/>
                </a:solidFill>
              </a:rPr>
              <a:t>	</a:t>
            </a:r>
            <a:r>
              <a:rPr lang="en-US" sz="3600" b="1" u="sng" dirty="0">
                <a:solidFill>
                  <a:srgbClr val="002060"/>
                </a:solidFill>
              </a:rPr>
              <a:t>Port of Virginia Challenges</a:t>
            </a:r>
            <a:r>
              <a:rPr lang="en-US" sz="3600" b="1" dirty="0">
                <a:solidFill>
                  <a:srgbClr val="002060"/>
                </a:solidFill>
              </a:rPr>
              <a:t>:</a:t>
            </a:r>
            <a:br>
              <a:rPr lang="en-US" sz="3600" b="1" dirty="0">
                <a:solidFill>
                  <a:srgbClr val="002060"/>
                </a:solidFill>
              </a:rPr>
            </a:br>
            <a:r>
              <a:rPr lang="en-US" sz="3600" b="1" dirty="0">
                <a:solidFill>
                  <a:srgbClr val="002060"/>
                </a:solidFill>
              </a:rPr>
              <a:t/>
            </a:r>
            <a:br>
              <a:rPr lang="en-US" sz="3600" b="1" dirty="0">
                <a:solidFill>
                  <a:srgbClr val="002060"/>
                </a:solidFill>
              </a:rPr>
            </a:br>
            <a:r>
              <a:rPr lang="en-US" sz="3600" b="1" dirty="0">
                <a:solidFill>
                  <a:srgbClr val="002060"/>
                </a:solidFill>
              </a:rPr>
              <a:t>	1) Logistics and congestion continue to be a problem.</a:t>
            </a:r>
          </a:p>
          <a:p>
            <a:pPr marL="0" indent="0">
              <a:buNone/>
            </a:pPr>
            <a:r>
              <a:rPr lang="en-US" sz="3600" b="1" dirty="0">
                <a:solidFill>
                  <a:srgbClr val="002060"/>
                </a:solidFill>
              </a:rPr>
              <a:t>	2) Competition from NY/NJ and Savannah including the </a:t>
            </a:r>
          </a:p>
          <a:p>
            <a:pPr marL="0" indent="0">
              <a:buNone/>
            </a:pPr>
            <a:r>
              <a:rPr lang="en-US" sz="3600" b="1" dirty="0">
                <a:solidFill>
                  <a:srgbClr val="002060"/>
                </a:solidFill>
              </a:rPr>
              <a:t>              completion of the raising of the Bayonne Bridge.</a:t>
            </a:r>
          </a:p>
          <a:p>
            <a:pPr marL="0" indent="0">
              <a:buNone/>
            </a:pPr>
            <a:r>
              <a:rPr lang="en-US" sz="3600" b="1" dirty="0">
                <a:solidFill>
                  <a:srgbClr val="002060"/>
                </a:solidFill>
              </a:rPr>
              <a:t>	3) Global recession and empty containers have reduced</a:t>
            </a:r>
          </a:p>
          <a:p>
            <a:pPr marL="0" indent="0">
              <a:buNone/>
            </a:pPr>
            <a:r>
              <a:rPr lang="en-US" sz="3600" b="1" dirty="0">
                <a:solidFill>
                  <a:srgbClr val="002060"/>
                </a:solidFill>
              </a:rPr>
              <a:t>              recent growth.</a:t>
            </a:r>
          </a:p>
          <a:p>
            <a:pPr marL="0" indent="0">
              <a:buNone/>
            </a:pPr>
            <a:r>
              <a:rPr lang="en-US" sz="3600" b="1" dirty="0">
                <a:solidFill>
                  <a:srgbClr val="002060"/>
                </a:solidFill>
              </a:rPr>
              <a:t>         4) The need to expand capacity---the $350 million </a:t>
            </a:r>
          </a:p>
          <a:p>
            <a:pPr marL="0" indent="0">
              <a:buNone/>
            </a:pPr>
            <a:r>
              <a:rPr lang="en-US" sz="3600" b="1" dirty="0">
                <a:solidFill>
                  <a:srgbClr val="002060"/>
                </a:solidFill>
              </a:rPr>
              <a:t>              allocated by the 2016 General Assembly is very helpful.</a:t>
            </a:r>
          </a:p>
        </p:txBody>
      </p:sp>
      <p:pic>
        <p:nvPicPr>
          <p:cNvPr id="4" name="图片 3" descr="截图.PNG"/>
          <p:cNvPicPr>
            <a:picLocks noChangeAspect="1"/>
          </p:cNvPicPr>
          <p:nvPr/>
        </p:nvPicPr>
        <p:blipFill>
          <a:blip r:embed="rId2" cstate="print"/>
          <a:stretch>
            <a:fillRect/>
          </a:stretch>
        </p:blipFill>
        <p:spPr>
          <a:xfrm>
            <a:off x="0" y="6118579"/>
            <a:ext cx="12192000" cy="739422"/>
          </a:xfrm>
          <a:prstGeom prst="rect">
            <a:avLst/>
          </a:prstGeom>
        </p:spPr>
      </p:pic>
    </p:spTree>
    <p:extLst>
      <p:ext uri="{BB962C8B-B14F-4D97-AF65-F5344CB8AC3E}">
        <p14:creationId xmlns:p14="http://schemas.microsoft.com/office/powerpoint/2010/main" val="2481522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32085"/>
            <a:ext cx="6272463" cy="4924925"/>
          </a:xfrm>
          <a:prstGeom prst="rect">
            <a:avLst/>
          </a:prstGeom>
        </p:spPr>
      </p:pic>
      <p:pic>
        <p:nvPicPr>
          <p:cNvPr id="5" name="Picture 4"/>
          <p:cNvPicPr>
            <a:picLocks noChangeAspect="1"/>
          </p:cNvPicPr>
          <p:nvPr/>
        </p:nvPicPr>
        <p:blipFill>
          <a:blip r:embed="rId3"/>
          <a:stretch>
            <a:fillRect/>
          </a:stretch>
        </p:blipFill>
        <p:spPr>
          <a:xfrm>
            <a:off x="6272463" y="2165684"/>
            <a:ext cx="5919537" cy="4692316"/>
          </a:xfrm>
          <a:prstGeom prst="rect">
            <a:avLst/>
          </a:prstGeom>
        </p:spPr>
      </p:pic>
      <p:sp>
        <p:nvSpPr>
          <p:cNvPr id="6" name="TextBox 5"/>
          <p:cNvSpPr txBox="1"/>
          <p:nvPr/>
        </p:nvSpPr>
        <p:spPr>
          <a:xfrm>
            <a:off x="6817895" y="352926"/>
            <a:ext cx="4572000" cy="1323439"/>
          </a:xfrm>
          <a:prstGeom prst="rect">
            <a:avLst/>
          </a:prstGeom>
          <a:noFill/>
        </p:spPr>
        <p:txBody>
          <a:bodyPr wrap="square" rtlCol="0">
            <a:spAutoFit/>
          </a:bodyPr>
          <a:lstStyle/>
          <a:p>
            <a:r>
              <a:rPr lang="en-US" sz="4000" b="1" dirty="0">
                <a:solidFill>
                  <a:srgbClr val="002060"/>
                </a:solidFill>
                <a:effectLst>
                  <a:outerShdw blurRad="38100" dist="38100" dir="2700000" algn="tl">
                    <a:srgbClr val="000000">
                      <a:alpha val="43137"/>
                    </a:srgbClr>
                  </a:outerShdw>
                </a:effectLst>
              </a:rPr>
              <a:t>   The Third Pillar: Tourism and Hotels</a:t>
            </a:r>
          </a:p>
        </p:txBody>
      </p:sp>
    </p:spTree>
    <p:extLst>
      <p:ext uri="{BB962C8B-B14F-4D97-AF65-F5344CB8AC3E}">
        <p14:creationId xmlns:p14="http://schemas.microsoft.com/office/powerpoint/2010/main" val="1481766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84775"/>
          </a:xfrm>
          <a:prstGeom prst="rect">
            <a:avLst/>
          </a:prstGeom>
          <a:noFill/>
        </p:spPr>
        <p:txBody>
          <a:bodyPr wrap="square">
            <a:spAutoFit/>
          </a:bodyPr>
          <a:lstStyle/>
          <a:p>
            <a:pPr algn="ctr"/>
            <a:r>
              <a:rPr sz="3200" b="1" u="sng" dirty="0">
                <a:solidFill>
                  <a:srgbClr val="002060"/>
                </a:solidFill>
                <a:effectLst>
                  <a:outerShdw blurRad="38100" dist="38100" dir="2700000" algn="tl">
                    <a:srgbClr val="000000">
                      <a:alpha val="43137"/>
                    </a:srgbClr>
                  </a:outerShdw>
                </a:effectLst>
              </a:rPr>
              <a:t>Hotel Revenue in Hampton Roads</a:t>
            </a:r>
            <a:r>
              <a:rPr lang="en-US" sz="3200" b="1" u="sng" dirty="0">
                <a:solidFill>
                  <a:srgbClr val="002060"/>
                </a:solidFill>
                <a:effectLst>
                  <a:outerShdw blurRad="38100" dist="38100" dir="2700000" algn="tl">
                    <a:srgbClr val="000000">
                      <a:alpha val="43137"/>
                    </a:srgbClr>
                  </a:outerShdw>
                </a:effectLst>
              </a:rPr>
              <a:t> </a:t>
            </a:r>
            <a:r>
              <a:rPr sz="3200" b="1" u="sng" dirty="0">
                <a:solidFill>
                  <a:srgbClr val="002060"/>
                </a:solidFill>
                <a:effectLst>
                  <a:outerShdw blurRad="38100" dist="38100" dir="2700000" algn="tl">
                    <a:srgbClr val="000000">
                      <a:alpha val="43137"/>
                    </a:srgbClr>
                  </a:outerShdw>
                </a:effectLst>
              </a:rPr>
              <a:t>(Millions of $)</a:t>
            </a:r>
            <a:r>
              <a:rPr lang="en-US" sz="3200" b="1" u="sng" dirty="0">
                <a:solidFill>
                  <a:srgbClr val="002060"/>
                </a:solidFill>
                <a:effectLst>
                  <a:outerShdw blurRad="38100" dist="38100" dir="2700000" algn="tl">
                    <a:srgbClr val="000000">
                      <a:alpha val="43137"/>
                    </a:srgbClr>
                  </a:outerShdw>
                </a:effectLst>
              </a:rPr>
              <a:t>: </a:t>
            </a:r>
            <a:r>
              <a:rPr sz="3200" b="1" u="sng" dirty="0">
                <a:solidFill>
                  <a:srgbClr val="002060"/>
                </a:solidFill>
                <a:effectLst>
                  <a:outerShdw blurRad="38100" dist="38100" dir="2700000" algn="tl">
                    <a:srgbClr val="000000">
                      <a:alpha val="43137"/>
                    </a:srgbClr>
                  </a:outerShdw>
                </a:effectLst>
              </a:rPr>
              <a:t>1991-2015</a:t>
            </a:r>
          </a:p>
        </p:txBody>
      </p:sp>
      <p:graphicFrame>
        <p:nvGraphicFramePr>
          <p:cNvPr id="5" name="Chart 4"/>
          <p:cNvGraphicFramePr>
            <a:graphicFrameLocks noGrp="1"/>
          </p:cNvGraphicFramePr>
          <p:nvPr>
            <p:extLst>
              <p:ext uri="{D42A27DB-BD31-4B8C-83A1-F6EECF244321}">
                <p14:modId xmlns:p14="http://schemas.microsoft.com/office/powerpoint/2010/main" val="203782949"/>
              </p:ext>
            </p:extLst>
          </p:nvPr>
        </p:nvGraphicFramePr>
        <p:xfrm>
          <a:off x="0" y="751262"/>
          <a:ext cx="12192000" cy="6106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2963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986455"/>
          </a:xfrm>
        </p:spPr>
        <p:txBody>
          <a:bodyPr>
            <a:normAutofit fontScale="90000"/>
          </a:bodyPr>
          <a:lstStyle/>
          <a:p>
            <a:r>
              <a:rPr lang="en-US" sz="2700" b="1" dirty="0">
                <a:solidFill>
                  <a:srgbClr val="002060"/>
                </a:solidFill>
                <a:effectLst>
                  <a:outerShdw blurRad="38100" dist="38100" dir="2700000" algn="tl">
                    <a:srgbClr val="000000">
                      <a:alpha val="43137"/>
                    </a:srgbClr>
                  </a:outerShdw>
                </a:effectLst>
              </a:rPr>
              <a:t/>
            </a:r>
            <a:br>
              <a:rPr lang="en-US" sz="2700" b="1" dirty="0">
                <a:solidFill>
                  <a:srgbClr val="002060"/>
                </a:solidFill>
                <a:effectLst>
                  <a:outerShdw blurRad="38100" dist="38100" dir="2700000" algn="tl">
                    <a:srgbClr val="000000">
                      <a:alpha val="43137"/>
                    </a:srgbClr>
                  </a:outerShdw>
                </a:effectLst>
              </a:rPr>
            </a:br>
            <a:r>
              <a:rPr lang="en-US" sz="2700" b="1" dirty="0">
                <a:solidFill>
                  <a:srgbClr val="002060"/>
                </a:solidFill>
                <a:effectLst>
                  <a:outerShdw blurRad="38100" dist="38100" dir="2700000" algn="tl">
                    <a:srgbClr val="000000">
                      <a:alpha val="43137"/>
                    </a:srgbClr>
                  </a:outerShdw>
                </a:effectLst>
              </a:rPr>
              <a:t/>
            </a:r>
            <a:br>
              <a:rPr lang="en-US" sz="2700" b="1" dirty="0">
                <a:solidFill>
                  <a:srgbClr val="002060"/>
                </a:solidFill>
                <a:effectLst>
                  <a:outerShdw blurRad="38100" dist="38100" dir="2700000" algn="tl">
                    <a:srgbClr val="000000">
                      <a:alpha val="43137"/>
                    </a:srgbClr>
                  </a:outerShdw>
                </a:effectLst>
              </a:rPr>
            </a:br>
            <a:r>
              <a:rPr lang="en-US" sz="3100" b="1" dirty="0">
                <a:solidFill>
                  <a:srgbClr val="002060"/>
                </a:solidFill>
                <a:effectLst>
                  <a:outerShdw blurRad="38100" dist="38100" dir="2700000" algn="tl">
                    <a:srgbClr val="000000">
                      <a:alpha val="43137"/>
                    </a:srgbClr>
                  </a:outerShdw>
                </a:effectLst>
                <a:latin typeface="+mn-lt"/>
              </a:rPr>
              <a:t>The Strome College of Business and the University continue to provide important support for this report.  However, it would not appear without the vital backing of these donors, who believe in the power of rational discourse to improve our circumstances. </a:t>
            </a:r>
            <a:br>
              <a:rPr lang="en-US" sz="3100" b="1" dirty="0">
                <a:solidFill>
                  <a:srgbClr val="002060"/>
                </a:solidFill>
                <a:effectLst>
                  <a:outerShdw blurRad="38100" dist="38100" dir="2700000" algn="tl">
                    <a:srgbClr val="000000">
                      <a:alpha val="43137"/>
                    </a:srgbClr>
                  </a:outerShdw>
                </a:effectLst>
                <a:latin typeface="+mn-lt"/>
              </a:rPr>
            </a:br>
            <a:r>
              <a:rPr lang="en-US" sz="3100" b="1" dirty="0">
                <a:solidFill>
                  <a:srgbClr val="002060"/>
                </a:solidFill>
                <a:effectLst>
                  <a:outerShdw blurRad="38100" dist="38100" dir="2700000" algn="tl">
                    <a:srgbClr val="000000">
                      <a:alpha val="43137"/>
                    </a:srgbClr>
                  </a:outerShdw>
                </a:effectLst>
              </a:rPr>
              <a:t> </a:t>
            </a:r>
            <a:br>
              <a:rPr lang="en-US" sz="3100" b="1" dirty="0">
                <a:solidFill>
                  <a:srgbClr val="002060"/>
                </a:solidFill>
                <a:effectLst>
                  <a:outerShdw blurRad="38100" dist="38100" dir="2700000" algn="tl">
                    <a:srgbClr val="000000">
                      <a:alpha val="43137"/>
                    </a:srgbClr>
                  </a:outerShdw>
                </a:effectLst>
              </a:rPr>
            </a:br>
            <a:endParaRPr lang="en-US" sz="3100" dirty="0"/>
          </a:p>
        </p:txBody>
      </p:sp>
      <p:sp>
        <p:nvSpPr>
          <p:cNvPr id="3" name="Content Placeholder 2"/>
          <p:cNvSpPr>
            <a:spLocks noGrp="1"/>
          </p:cNvSpPr>
          <p:nvPr>
            <p:ph idx="1"/>
          </p:nvPr>
        </p:nvSpPr>
        <p:spPr>
          <a:xfrm>
            <a:off x="275925" y="1747910"/>
            <a:ext cx="10892589" cy="4936835"/>
          </a:xfrm>
        </p:spPr>
        <p:txBody>
          <a:bodyPr>
            <a:normAutofit fontScale="92500"/>
          </a:bodyPr>
          <a:lstStyle/>
          <a:p>
            <a:pPr marL="0" indent="0">
              <a:buNone/>
            </a:pPr>
            <a:endParaRPr lang="en-US" sz="2000" dirty="0"/>
          </a:p>
          <a:p>
            <a:pPr marL="0" indent="0">
              <a:buNone/>
            </a:pPr>
            <a:r>
              <a:rPr lang="en-US" sz="2400" b="1" dirty="0">
                <a:solidFill>
                  <a:srgbClr val="FF0000"/>
                </a:solidFill>
                <a:effectLst>
                  <a:outerShdw blurRad="38100" dist="38100" dir="2700000" algn="tl">
                    <a:srgbClr val="000000">
                      <a:alpha val="43137"/>
                    </a:srgbClr>
                  </a:outerShdw>
                </a:effectLst>
              </a:rPr>
              <a:t>Anonymous Donor                                                </a:t>
            </a:r>
          </a:p>
          <a:p>
            <a:pPr marL="0" indent="0">
              <a:buNone/>
            </a:pPr>
            <a:r>
              <a:rPr lang="en-US" sz="2400" b="1" dirty="0">
                <a:solidFill>
                  <a:srgbClr val="FF0000"/>
                </a:solidFill>
                <a:effectLst>
                  <a:outerShdw blurRad="38100" dist="38100" dir="2700000" algn="tl">
                    <a:srgbClr val="000000">
                      <a:alpha val="43137"/>
                    </a:srgbClr>
                  </a:outerShdw>
                </a:effectLst>
              </a:rPr>
              <a:t>The Aimee and Frank Batten, Jr. Foundation   </a:t>
            </a:r>
          </a:p>
          <a:p>
            <a:pPr marL="0" indent="0">
              <a:buNone/>
            </a:pPr>
            <a:r>
              <a:rPr lang="en-US" sz="2400" b="1" dirty="0">
                <a:solidFill>
                  <a:srgbClr val="FF0000"/>
                </a:solidFill>
                <a:effectLst>
                  <a:outerShdw blurRad="38100" dist="38100" dir="2700000" algn="tl">
                    <a:srgbClr val="000000">
                      <a:alpha val="43137"/>
                    </a:srgbClr>
                  </a:outerShdw>
                </a:effectLst>
              </a:rPr>
              <a:t>Jane Batten                                                                                  Thomas Lyons</a:t>
            </a:r>
          </a:p>
          <a:p>
            <a:pPr marL="0" indent="0">
              <a:buNone/>
            </a:pPr>
            <a:r>
              <a:rPr lang="en-US" sz="2400" b="1" dirty="0">
                <a:solidFill>
                  <a:srgbClr val="FF0000"/>
                </a:solidFill>
                <a:effectLst>
                  <a:outerShdw blurRad="38100" dist="38100" dir="2700000" algn="tl">
                    <a:srgbClr val="000000">
                      <a:alpha val="43137"/>
                    </a:srgbClr>
                  </a:outerShdw>
                </a:effectLst>
              </a:rPr>
              <a:t>Richard F. Barry, III                                                                      Patricia W. and J. Douglas Perry</a:t>
            </a:r>
          </a:p>
          <a:p>
            <a:pPr marL="0" indent="0">
              <a:buNone/>
            </a:pPr>
            <a:r>
              <a:rPr lang="en-US" sz="2400" b="1" dirty="0">
                <a:solidFill>
                  <a:srgbClr val="FF0000"/>
                </a:solidFill>
                <a:effectLst>
                  <a:outerShdw blurRad="38100" dist="38100" dir="2700000" algn="tl">
                    <a:srgbClr val="000000">
                      <a:alpha val="43137"/>
                    </a:srgbClr>
                  </a:outerShdw>
                </a:effectLst>
              </a:rPr>
              <a:t>R. Bruce Bradley                                                                          Dr. Jitendra Swarup  </a:t>
            </a:r>
          </a:p>
          <a:p>
            <a:pPr marL="0" indent="0">
              <a:buNone/>
            </a:pPr>
            <a:r>
              <a:rPr lang="en-US" sz="2400" b="1" dirty="0">
                <a:solidFill>
                  <a:srgbClr val="FF0000"/>
                </a:solidFill>
                <a:effectLst>
                  <a:outerShdw blurRad="38100" dist="38100" dir="2700000" algn="tl">
                    <a:srgbClr val="000000">
                      <a:alpha val="43137"/>
                    </a:srgbClr>
                  </a:outerShdw>
                </a:effectLst>
              </a:rPr>
              <a:t>Richard T. Cheng                                                                          Virginia Chamber of Commerce</a:t>
            </a:r>
          </a:p>
          <a:p>
            <a:pPr marL="0" indent="0">
              <a:buNone/>
            </a:pPr>
            <a:r>
              <a:rPr lang="en-US" sz="2400" b="1" dirty="0">
                <a:solidFill>
                  <a:srgbClr val="FF0000"/>
                </a:solidFill>
                <a:effectLst>
                  <a:outerShdw blurRad="38100" dist="38100" dir="2700000" algn="tl">
                    <a:srgbClr val="000000">
                      <a:alpha val="43137"/>
                    </a:srgbClr>
                  </a:outerShdw>
                </a:effectLst>
              </a:rPr>
              <a:t>Arthur Diamonstein                                                                    Virginia Department of Commerce</a:t>
            </a:r>
          </a:p>
          <a:p>
            <a:pPr marL="0" indent="0">
              <a:buNone/>
            </a:pPr>
            <a:r>
              <a:rPr lang="en-US" sz="2400" b="1" dirty="0">
                <a:solidFill>
                  <a:srgbClr val="FF0000"/>
                </a:solidFill>
                <a:effectLst>
                  <a:outerShdw blurRad="38100" dist="38100" dir="2700000" algn="tl">
                    <a:srgbClr val="000000">
                      <a:alpha val="43137"/>
                    </a:srgbClr>
                  </a:outerShdw>
                </a:effectLst>
              </a:rPr>
              <a:t>George Dragas, Jr.                                                                           and Trade  </a:t>
            </a:r>
          </a:p>
          <a:p>
            <a:pPr marL="0" indent="0">
              <a:buNone/>
            </a:pPr>
            <a:r>
              <a:rPr lang="en-US" sz="2400" b="1" dirty="0">
                <a:solidFill>
                  <a:srgbClr val="FF0000"/>
                </a:solidFill>
                <a:effectLst>
                  <a:outerShdw blurRad="38100" dist="38100" dir="2700000" algn="tl">
                    <a:srgbClr val="000000">
                      <a:alpha val="43137"/>
                    </a:srgbClr>
                  </a:outerShdw>
                </a:effectLst>
              </a:rPr>
              <a:t>Edward L. Hamm, Jr.</a:t>
            </a:r>
          </a:p>
          <a:p>
            <a:pPr marL="0" indent="0">
              <a:buNone/>
            </a:pPr>
            <a:r>
              <a:rPr lang="en-US" sz="2400" b="1" dirty="0">
                <a:solidFill>
                  <a:srgbClr val="FF0000"/>
                </a:solidFill>
                <a:effectLst>
                  <a:outerShdw blurRad="38100" dist="38100" dir="2700000" algn="tl">
                    <a:srgbClr val="000000">
                      <a:alpha val="43137"/>
                    </a:srgbClr>
                  </a:outerShdw>
                </a:effectLst>
              </a:rPr>
              <a:t>Hampton Roads Chamber of Commerce</a:t>
            </a:r>
          </a:p>
          <a:p>
            <a:pPr marL="0" indent="0">
              <a:buNone/>
            </a:pPr>
            <a:endParaRPr lang="en-US" sz="2000" b="1" dirty="0">
              <a:solidFill>
                <a:srgbClr val="FF0000"/>
              </a:solidFill>
              <a:effectLst>
                <a:outerShdw blurRad="38100" dist="38100" dir="2700000" algn="tl">
                  <a:srgbClr val="000000">
                    <a:alpha val="43137"/>
                  </a:srgbClr>
                </a:outerShdw>
              </a:effectLst>
            </a:endParaRPr>
          </a:p>
          <a:p>
            <a:pPr marL="0" indent="0">
              <a:buNone/>
            </a:pPr>
            <a:endParaRPr lang="en-US" sz="2000" b="1" dirty="0">
              <a:effectLst>
                <a:outerShdw blurRad="38100" dist="38100" dir="2700000" algn="tl">
                  <a:srgbClr val="000000">
                    <a:alpha val="43137"/>
                  </a:srgbClr>
                </a:outerShdw>
              </a:effectLst>
            </a:endParaRPr>
          </a:p>
          <a:p>
            <a:pPr marL="0" indent="0">
              <a:buNone/>
            </a:pPr>
            <a:endParaRPr lang="en-US" sz="2000" b="1" dirty="0">
              <a:effectLst>
                <a:outerShdw blurRad="38100" dist="38100" dir="2700000" algn="tl">
                  <a:srgbClr val="000000">
                    <a:alpha val="43137"/>
                  </a:srgbClr>
                </a:outerShdw>
              </a:effectLst>
            </a:endParaRPr>
          </a:p>
          <a:p>
            <a:pPr marL="0" indent="0">
              <a:buNone/>
            </a:pPr>
            <a:endParaRPr lang="en-US" sz="2000" b="1" dirty="0">
              <a:effectLst>
                <a:outerShdw blurRad="38100" dist="38100" dir="2700000" algn="tl">
                  <a:srgbClr val="000000">
                    <a:alpha val="43137"/>
                  </a:srgbClr>
                </a:outerShdw>
              </a:effectLst>
            </a:endParaRPr>
          </a:p>
          <a:p>
            <a:pPr marL="0" indent="0">
              <a:buNone/>
            </a:pP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0919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a:xfrm>
            <a:off x="10134600" y="6736080"/>
            <a:ext cx="457200" cy="457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FFA8F61-B1E4-4352-852B-66FBFE1E95BE}" type="slidenum">
              <a:rPr lang="en-US" sz="1400">
                <a:solidFill>
                  <a:srgbClr val="005CE7">
                    <a:lumMod val="50000"/>
                  </a:srgbClr>
                </a:solidFill>
                <a:latin typeface="Calibri" pitchFamily="34" charset="0"/>
              </a:rPr>
              <a:pPr eaLnBrk="1" hangingPunct="1"/>
              <a:t>20</a:t>
            </a:fld>
            <a:endParaRPr lang="en-US" sz="1400" dirty="0">
              <a:solidFill>
                <a:srgbClr val="005CE7">
                  <a:lumMod val="50000"/>
                </a:srgbClr>
              </a:solidFill>
              <a:latin typeface="Calibri" pitchFamily="34" charset="0"/>
            </a:endParaRPr>
          </a:p>
        </p:txBody>
      </p:sp>
      <p:sp>
        <p:nvSpPr>
          <p:cNvPr id="2" name="Title 1"/>
          <p:cNvSpPr>
            <a:spLocks noGrp="1"/>
          </p:cNvSpPr>
          <p:nvPr>
            <p:ph type="title"/>
          </p:nvPr>
        </p:nvSpPr>
        <p:spPr>
          <a:xfrm>
            <a:off x="0" y="926274"/>
            <a:ext cx="12192000" cy="1031885"/>
          </a:xfrm>
          <a:solidFill>
            <a:schemeClr val="bg1"/>
          </a:solidFill>
        </p:spPr>
        <p:txBody>
          <a:bodyPr>
            <a:noAutofit/>
          </a:bodyPr>
          <a:lstStyle/>
          <a:p>
            <a:pPr algn="ctr" eaLnBrk="1" hangingPunct="1">
              <a:spcBef>
                <a:spcPct val="50000"/>
              </a:spcBef>
            </a:pPr>
            <a:r>
              <a:rPr lang="en-US" sz="2400" b="1" dirty="0">
                <a:solidFill>
                  <a:srgbClr val="FF0000"/>
                </a:solidFill>
                <a:effectLst>
                  <a:outerShdw blurRad="38100" dist="38100" dir="2700000" algn="tl">
                    <a:srgbClr val="000000">
                      <a:alpha val="43137"/>
                    </a:srgbClr>
                  </a:outerShdw>
                </a:effectLst>
                <a:latin typeface="+mn-lt"/>
              </a:rPr>
              <a:t>Hotel Revenue as a Percent of Total Personal Income in </a:t>
            </a:r>
            <a:br>
              <a:rPr lang="en-US" sz="2400" b="1" dirty="0">
                <a:solidFill>
                  <a:srgbClr val="FF0000"/>
                </a:solidFill>
                <a:effectLst>
                  <a:outerShdw blurRad="38100" dist="38100" dir="2700000" algn="tl">
                    <a:srgbClr val="000000">
                      <a:alpha val="43137"/>
                    </a:srgbClr>
                  </a:outerShdw>
                </a:effectLst>
                <a:latin typeface="+mn-lt"/>
              </a:rPr>
            </a:br>
            <a:r>
              <a:rPr lang="en-US" sz="2400" b="1" dirty="0">
                <a:solidFill>
                  <a:srgbClr val="FF0000"/>
                </a:solidFill>
                <a:effectLst>
                  <a:outerShdw blurRad="38100" dist="38100" dir="2700000" algn="tl">
                    <a:srgbClr val="000000">
                      <a:alpha val="43137"/>
                    </a:srgbClr>
                  </a:outerShdw>
                </a:effectLst>
                <a:latin typeface="+mn-lt"/>
              </a:rPr>
              <a:t>the United States, Virginia and Hampton Roads: 1991 to 2015 </a:t>
            </a:r>
          </a:p>
        </p:txBody>
      </p:sp>
      <p:graphicFrame>
        <p:nvGraphicFramePr>
          <p:cNvPr id="9" name="Table 8"/>
          <p:cNvGraphicFramePr>
            <a:graphicFrameLocks noGrp="1"/>
          </p:cNvGraphicFramePr>
          <p:nvPr>
            <p:extLst>
              <p:ext uri="{D42A27DB-BD31-4B8C-83A1-F6EECF244321}">
                <p14:modId xmlns:p14="http://schemas.microsoft.com/office/powerpoint/2010/main" val="821289261"/>
              </p:ext>
            </p:extLst>
          </p:nvPr>
        </p:nvGraphicFramePr>
        <p:xfrm>
          <a:off x="0" y="2026472"/>
          <a:ext cx="12192002" cy="4831530"/>
        </p:xfrm>
        <a:graphic>
          <a:graphicData uri="http://schemas.openxmlformats.org/drawingml/2006/table">
            <a:tbl>
              <a:tblPr/>
              <a:tblGrid>
                <a:gridCol w="5035824">
                  <a:extLst>
                    <a:ext uri="{9D8B030D-6E8A-4147-A177-3AD203B41FA5}">
                      <a16:colId xmlns:a16="http://schemas.microsoft.com/office/drawing/2014/main" xmlns="" val="20000"/>
                    </a:ext>
                  </a:extLst>
                </a:gridCol>
                <a:gridCol w="2252870">
                  <a:extLst>
                    <a:ext uri="{9D8B030D-6E8A-4147-A177-3AD203B41FA5}">
                      <a16:colId xmlns:a16="http://schemas.microsoft.com/office/drawing/2014/main" xmlns="" val="20001"/>
                    </a:ext>
                  </a:extLst>
                </a:gridCol>
                <a:gridCol w="2252870">
                  <a:extLst>
                    <a:ext uri="{9D8B030D-6E8A-4147-A177-3AD203B41FA5}">
                      <a16:colId xmlns:a16="http://schemas.microsoft.com/office/drawing/2014/main" xmlns="" val="20002"/>
                    </a:ext>
                  </a:extLst>
                </a:gridCol>
                <a:gridCol w="2650438">
                  <a:extLst>
                    <a:ext uri="{9D8B030D-6E8A-4147-A177-3AD203B41FA5}">
                      <a16:colId xmlns:a16="http://schemas.microsoft.com/office/drawing/2014/main" xmlns="" val="20003"/>
                    </a:ext>
                  </a:extLst>
                </a:gridCol>
              </a:tblGrid>
              <a:tr h="762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marT="45716" marB="45716" anchor="ct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a:ln>
                            <a:noFill/>
                          </a:ln>
                          <a:solidFill>
                            <a:schemeClr val="bg1"/>
                          </a:solidFill>
                          <a:effectLst>
                            <a:outerShdw blurRad="38100" dist="38100" dir="2700000" algn="tl">
                              <a:srgbClr val="000000">
                                <a:alpha val="43137"/>
                              </a:srgbClr>
                            </a:outerShdw>
                          </a:effectLst>
                          <a:latin typeface="Arial" charset="0"/>
                        </a:rPr>
                        <a:t>U.S.A.</a:t>
                      </a:r>
                    </a:p>
                  </a:txBody>
                  <a:tcPr marT="45716" marB="45716"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a:ln>
                            <a:noFill/>
                          </a:ln>
                          <a:solidFill>
                            <a:schemeClr val="bg1"/>
                          </a:solidFill>
                          <a:effectLst>
                            <a:outerShdw blurRad="38100" dist="38100" dir="2700000" algn="tl">
                              <a:srgbClr val="000000">
                                <a:alpha val="43137"/>
                              </a:srgbClr>
                            </a:outerShdw>
                          </a:effectLst>
                          <a:latin typeface="Arial" charset="0"/>
                        </a:rPr>
                        <a:t>Virginia</a:t>
                      </a:r>
                    </a:p>
                  </a:txBody>
                  <a:tcPr marT="45716" marB="45716"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a:ln>
                            <a:noFill/>
                          </a:ln>
                          <a:solidFill>
                            <a:schemeClr val="bg1"/>
                          </a:solidFill>
                          <a:effectLst>
                            <a:outerShdw blurRad="38100" dist="38100" dir="2700000" algn="tl">
                              <a:srgbClr val="000000">
                                <a:alpha val="43137"/>
                              </a:srgbClr>
                            </a:outerShdw>
                          </a:effectLst>
                          <a:latin typeface="Arial" charset="0"/>
                        </a:rPr>
                        <a:t>Hampton Roads</a:t>
                      </a:r>
                    </a:p>
                  </a:txBody>
                  <a:tcPr marT="45716" marB="45716"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xmlns="" val="10000"/>
                  </a:ext>
                </a:extLst>
              </a:tr>
              <a:tr h="5086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1991</a:t>
                      </a:r>
                    </a:p>
                  </a:txBody>
                  <a:tcPr marT="45716" marB="45716"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cs typeface="Arial" charset="0"/>
                        </a:rPr>
                        <a:t>0.887</a:t>
                      </a:r>
                    </a:p>
                  </a:txBody>
                  <a:tcPr marT="45716" marB="45716"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0.918</a:t>
                      </a:r>
                    </a:p>
                  </a:txBody>
                  <a:tcPr marT="45716" marB="45716"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1.208</a:t>
                      </a:r>
                    </a:p>
                  </a:txBody>
                  <a:tcPr marT="45716" marB="45716"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5086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2001</a:t>
                      </a:r>
                    </a:p>
                  </a:txBody>
                  <a:tcPr marT="45716" marB="45716" anchor="ctr"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cs typeface="Arial" charset="0"/>
                        </a:rPr>
                        <a:t>0.871</a:t>
                      </a:r>
                    </a:p>
                  </a:txBody>
                  <a:tcPr marT="45716" marB="4571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0.881</a:t>
                      </a:r>
                    </a:p>
                  </a:txBody>
                  <a:tcPr marT="45716" marB="45716" anchor="ctr"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1.127</a:t>
                      </a:r>
                    </a:p>
                  </a:txBody>
                  <a:tcPr marT="45716" marB="45716" anchor="ctr"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xmlns="" val="10002"/>
                  </a:ext>
                </a:extLst>
              </a:tr>
              <a:tr h="5086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2007</a:t>
                      </a:r>
                    </a:p>
                  </a:txBody>
                  <a:tcPr marT="45716" marB="45716"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cs typeface="Arial" charset="0"/>
                        </a:rPr>
                        <a:t>0.896</a:t>
                      </a:r>
                    </a:p>
                  </a:txBody>
                  <a:tcPr marT="45716" marB="45716"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0.902</a:t>
                      </a:r>
                    </a:p>
                  </a:txBody>
                  <a:tcPr marT="45716" marB="45716" anchor="ctr" horzOverflow="overflow">
                    <a:lnL>
                      <a:noFill/>
                    </a:lnL>
                    <a:lnR cap="flat">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1.092</a:t>
                      </a:r>
                    </a:p>
                  </a:txBody>
                  <a:tcPr marT="45716" marB="45716" anchor="ct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3"/>
                  </a:ext>
                </a:extLst>
              </a:tr>
              <a:tr h="5086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2009</a:t>
                      </a:r>
                    </a:p>
                  </a:txBody>
                  <a:tcPr marT="45716" marB="45716" anchor="ctr" horzOverflow="overflow">
                    <a:lnL cap="flat">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cs typeface="Arial" charset="0"/>
                        </a:rPr>
                        <a:t>0.765</a:t>
                      </a:r>
                    </a:p>
                  </a:txBody>
                  <a:tcPr marT="45716" marB="45716" anchor="ctr" horzOverflow="overflow">
                    <a:lnL>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0.819</a:t>
                      </a:r>
                    </a:p>
                  </a:txBody>
                  <a:tcPr marT="45716" marB="45716" anchor="ctr" horzOverflow="overflow">
                    <a:lnL>
                      <a:noFill/>
                    </a:lnL>
                    <a:lnR cap="flat">
                      <a:noFill/>
                    </a:lnR>
                    <a:lnT>
                      <a:noFill/>
                    </a:lnT>
                    <a:lnB>
                      <a:noFill/>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 0.987</a:t>
                      </a:r>
                    </a:p>
                  </a:txBody>
                  <a:tcPr marT="45716" marB="45716" anchor="ctr" horzOverflow="overflow">
                    <a:lnL>
                      <a:noFill/>
                    </a:lnL>
                    <a:lnR cap="flat">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xmlns="" val="10004"/>
                  </a:ext>
                </a:extLst>
              </a:tr>
              <a:tr h="50863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a:ln>
                            <a:noFill/>
                          </a:ln>
                          <a:solidFill>
                            <a:srgbClr val="002060"/>
                          </a:solidFill>
                          <a:effectLst/>
                          <a:latin typeface="Arial" charset="0"/>
                        </a:rPr>
                        <a:t>2010</a:t>
                      </a:r>
                    </a:p>
                  </a:txBody>
                  <a:tcPr marT="45716" marB="45716"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0.795</a:t>
                      </a:r>
                    </a:p>
                  </a:txBody>
                  <a:tcPr marT="45716" marB="45716"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cs typeface="Arial" charset="0"/>
                        </a:rPr>
                        <a:t>0.820</a:t>
                      </a:r>
                    </a:p>
                  </a:txBody>
                  <a:tcPr marT="45716" marB="45716" anchor="ctr" horzOverflow="overflow">
                    <a:lnL>
                      <a:noFill/>
                    </a:lnL>
                    <a:lnR cap="flat">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cs typeface="Arial" charset="0"/>
                        </a:rPr>
                        <a:t>0.944</a:t>
                      </a:r>
                    </a:p>
                  </a:txBody>
                  <a:tcPr marT="45716" marB="45716" anchor="ct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5"/>
                  </a:ext>
                </a:extLst>
              </a:tr>
              <a:tr h="50863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a:ln>
                            <a:noFill/>
                          </a:ln>
                          <a:solidFill>
                            <a:srgbClr val="002060"/>
                          </a:solidFill>
                          <a:effectLst/>
                          <a:latin typeface="Arial" charset="0"/>
                        </a:rPr>
                        <a:t>2013</a:t>
                      </a:r>
                    </a:p>
                  </a:txBody>
                  <a:tcPr marT="45716" marB="45716" anchor="ctr" horzOverflow="overflow">
                    <a:lnL cap="flat">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0.867</a:t>
                      </a:r>
                    </a:p>
                  </a:txBody>
                  <a:tcPr marT="45716" marB="45716" anchor="ctr" horzOverflow="overflow">
                    <a:lnL>
                      <a:noFill/>
                    </a:lnL>
                    <a:lnR>
                      <a:noFill/>
                    </a:lnR>
                    <a:lnT>
                      <a:noFill/>
                    </a:lnT>
                    <a:lnB>
                      <a:noFill/>
                    </a:lnB>
                    <a:lnTlToBr>
                      <a:noFill/>
                    </a:lnTlToBr>
                    <a:lnBlToTr>
                      <a:noFill/>
                    </a:lnBlToTr>
                    <a:solidFill>
                      <a:schemeClr val="tx2">
                        <a:lumMod val="20000"/>
                        <a:lumOff val="80000"/>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cs typeface="Arial" charset="0"/>
                        </a:rPr>
                        <a:t>0.762</a:t>
                      </a:r>
                    </a:p>
                  </a:txBody>
                  <a:tcPr marT="45716" marB="45716" anchor="ctr" horzOverflow="overflow">
                    <a:lnL>
                      <a:noFill/>
                    </a:lnL>
                    <a:lnR cap="flat">
                      <a:noFill/>
                    </a:lnR>
                    <a:lnT>
                      <a:noFill/>
                    </a:lnT>
                    <a:lnB>
                      <a:noFill/>
                    </a:lnB>
                    <a:lnTlToBr>
                      <a:noFill/>
                    </a:lnTlToBr>
                    <a:lnBlToTr>
                      <a:noFill/>
                    </a:lnBlToTr>
                    <a:solidFill>
                      <a:schemeClr val="tx2">
                        <a:lumMod val="20000"/>
                        <a:lumOff val="80000"/>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cs typeface="Arial" charset="0"/>
                        </a:rPr>
                        <a:t>0.883</a:t>
                      </a:r>
                    </a:p>
                  </a:txBody>
                  <a:tcPr marT="45716" marB="45716" anchor="ctr" horzOverflow="overflow">
                    <a:lnL>
                      <a:noFill/>
                    </a:lnL>
                    <a:lnR cap="flat">
                      <a:noFill/>
                    </a:lnR>
                    <a:lnT>
                      <a:noFill/>
                    </a:lnT>
                    <a:lnB>
                      <a:noFill/>
                    </a:lnB>
                    <a:lnTlToBr>
                      <a:noFill/>
                    </a:lnTlToBr>
                    <a:lnBlToTr>
                      <a:noFill/>
                    </a:lnBlToTr>
                    <a:solidFill>
                      <a:schemeClr val="tx2">
                        <a:lumMod val="20000"/>
                        <a:lumOff val="80000"/>
                      </a:schemeClr>
                    </a:solidFill>
                  </a:tcPr>
                </a:tc>
                <a:extLst>
                  <a:ext uri="{0D108BD9-81ED-4DB2-BD59-A6C34878D82A}">
                    <a16:rowId xmlns:a16="http://schemas.microsoft.com/office/drawing/2014/main" xmlns="" val="10006"/>
                  </a:ext>
                </a:extLst>
              </a:tr>
              <a:tr h="508637">
                <a:tc>
                  <a:txBody>
                    <a:bodyPr/>
                    <a:lstStyle/>
                    <a:p>
                      <a:r>
                        <a:rPr lang="en-US" sz="2400" b="1" dirty="0">
                          <a:solidFill>
                            <a:srgbClr val="002060"/>
                          </a:solidFill>
                          <a:latin typeface="Arial" panose="020B0604020202020204" pitchFamily="34" charset="0"/>
                          <a:cs typeface="Arial" panose="020B0604020202020204" pitchFamily="34" charset="0"/>
                        </a:rPr>
                        <a:t>2014</a:t>
                      </a:r>
                    </a:p>
                  </a:txBody>
                  <a:tcPr marT="45716" marB="45716"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cs typeface="Arial" charset="0"/>
                        </a:rPr>
                        <a:t>0.904</a:t>
                      </a:r>
                    </a:p>
                  </a:txBody>
                  <a:tcPr marT="45716" marB="45716"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0.784</a:t>
                      </a:r>
                    </a:p>
                  </a:txBody>
                  <a:tcPr marT="45716" marB="45716" anchor="ctr" horzOverflow="overflow">
                    <a:lnL>
                      <a:noFill/>
                    </a:lnL>
                    <a:lnR cap="flat">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0.901</a:t>
                      </a:r>
                    </a:p>
                  </a:txBody>
                  <a:tcPr marT="45716" marB="45716" anchor="ct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7"/>
                  </a:ext>
                </a:extLst>
              </a:tr>
              <a:tr h="5081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2015</a:t>
                      </a:r>
                    </a:p>
                  </a:txBody>
                  <a:tcPr marT="45716" marB="45716" anchor="ctr" horzOverflow="overflow">
                    <a:lnL cap="flat">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cs typeface="Arial" charset="0"/>
                        </a:rPr>
                        <a:t>0.930</a:t>
                      </a:r>
                    </a:p>
                  </a:txBody>
                  <a:tcPr marT="45716" marB="45716" anchor="ctr" horzOverflow="overflow">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0.807</a:t>
                      </a:r>
                    </a:p>
                  </a:txBody>
                  <a:tcPr marT="45716" marB="45716" anchor="ctr" horzOverflow="overflow">
                    <a:lnL>
                      <a:noFill/>
                    </a:lnL>
                    <a:lnR cap="flat">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Arial" charset="0"/>
                        </a:rPr>
                        <a:t>N/A</a:t>
                      </a:r>
                    </a:p>
                  </a:txBody>
                  <a:tcPr marT="45716" marB="45716" anchor="ctr" horzOverflow="overflow">
                    <a:lnL>
                      <a:noFill/>
                    </a:lnL>
                    <a:lnR cap="flat">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8"/>
                  </a:ext>
                </a:extLst>
              </a:tr>
            </a:tbl>
          </a:graphicData>
        </a:graphic>
      </p:graphicFrame>
      <p:sp>
        <p:nvSpPr>
          <p:cNvPr id="8" name="Title 1"/>
          <p:cNvSpPr txBox="1">
            <a:spLocks/>
          </p:cNvSpPr>
          <p:nvPr/>
        </p:nvSpPr>
        <p:spPr>
          <a:xfrm>
            <a:off x="0" y="21507"/>
            <a:ext cx="12192000" cy="904767"/>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i="1" u="sng" dirty="0">
                <a:solidFill>
                  <a:srgbClr val="002060"/>
                </a:solidFill>
                <a:effectLst>
                  <a:outerShdw blurRad="38100" dist="38100" dir="2700000" algn="tl">
                    <a:srgbClr val="000000">
                      <a:alpha val="43137"/>
                    </a:srgbClr>
                  </a:outerShdw>
                </a:effectLst>
                <a:latin typeface="+mn-lt"/>
              </a:rPr>
              <a:t>The hotel industry has been struggling if we measure its importance </a:t>
            </a:r>
            <a:br>
              <a:rPr lang="en-US" sz="3000" b="1" i="1" u="sng" dirty="0">
                <a:solidFill>
                  <a:srgbClr val="002060"/>
                </a:solidFill>
                <a:effectLst>
                  <a:outerShdw blurRad="38100" dist="38100" dir="2700000" algn="tl">
                    <a:srgbClr val="000000">
                      <a:alpha val="43137"/>
                    </a:srgbClr>
                  </a:outerShdw>
                </a:effectLst>
                <a:latin typeface="+mn-lt"/>
              </a:rPr>
            </a:br>
            <a:r>
              <a:rPr lang="en-US" sz="3000" b="1" i="1" u="sng" dirty="0">
                <a:solidFill>
                  <a:srgbClr val="002060"/>
                </a:solidFill>
                <a:effectLst>
                  <a:outerShdw blurRad="38100" dist="38100" dir="2700000" algn="tl">
                    <a:srgbClr val="000000">
                      <a:alpha val="43137"/>
                    </a:srgbClr>
                  </a:outerShdw>
                </a:effectLst>
                <a:latin typeface="+mn-lt"/>
              </a:rPr>
              <a:t>in terms of its share of our total personal income pie.</a:t>
            </a:r>
          </a:p>
        </p:txBody>
      </p:sp>
    </p:spTree>
    <p:extLst>
      <p:ext uri="{BB962C8B-B14F-4D97-AF65-F5344CB8AC3E}">
        <p14:creationId xmlns:p14="http://schemas.microsoft.com/office/powerpoint/2010/main" val="29289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6810" y="0"/>
            <a:ext cx="12192000" cy="461665"/>
          </a:xfrm>
          <a:prstGeom prst="rect">
            <a:avLst/>
          </a:prstGeom>
          <a:noFill/>
        </p:spPr>
        <p:txBody>
          <a:bodyPr wrap="square">
            <a:spAutoFit/>
          </a:bodyPr>
          <a:lstStyle/>
          <a:p>
            <a:pPr algn="ctr"/>
            <a:r>
              <a:rPr sz="2400" b="1" u="sng" dirty="0">
                <a:solidFill>
                  <a:srgbClr val="002060"/>
                </a:solidFill>
                <a:effectLst>
                  <a:outerShdw blurRad="38100" dist="38100" dir="2700000" algn="tl">
                    <a:srgbClr val="000000">
                      <a:alpha val="43137"/>
                    </a:srgbClr>
                  </a:outerShdw>
                </a:effectLst>
              </a:rPr>
              <a:t>Available Hotel Rooms and Rooms Occupied in Virginia Beach (</a:t>
            </a:r>
            <a:r>
              <a:rPr lang="en-US" sz="2400" b="1" u="sng" dirty="0">
                <a:solidFill>
                  <a:srgbClr val="002060"/>
                </a:solidFill>
                <a:effectLst>
                  <a:outerShdw blurRad="38100" dist="38100" dir="2700000" algn="tl">
                    <a:srgbClr val="000000">
                      <a:alpha val="43137"/>
                    </a:srgbClr>
                  </a:outerShdw>
                </a:effectLst>
              </a:rPr>
              <a:t>000s, 1991-2015</a:t>
            </a:r>
            <a:r>
              <a:rPr sz="2400" b="1" u="sng" dirty="0">
                <a:solidFill>
                  <a:srgbClr val="002060"/>
                </a:solidFill>
                <a:effectLst>
                  <a:outerShdw blurRad="38100" dist="38100" dir="2700000" algn="tl">
                    <a:srgbClr val="000000">
                      <a:alpha val="43137"/>
                    </a:srgbClr>
                  </a:outerShdw>
                </a:effectLst>
              </a:rPr>
              <a:t>)</a:t>
            </a:r>
          </a:p>
        </p:txBody>
      </p:sp>
      <p:graphicFrame>
        <p:nvGraphicFramePr>
          <p:cNvPr id="5" name="Chart 4"/>
          <p:cNvGraphicFramePr>
            <a:graphicFrameLocks noGrp="1"/>
          </p:cNvGraphicFramePr>
          <p:nvPr>
            <p:extLst>
              <p:ext uri="{D42A27DB-BD31-4B8C-83A1-F6EECF244321}">
                <p14:modId xmlns:p14="http://schemas.microsoft.com/office/powerpoint/2010/main" val="3686369337"/>
              </p:ext>
            </p:extLst>
          </p:nvPr>
        </p:nvGraphicFramePr>
        <p:xfrm>
          <a:off x="0" y="493223"/>
          <a:ext cx="12192000" cy="61823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0093" y="6611779"/>
            <a:ext cx="7285969" cy="246221"/>
          </a:xfrm>
          <a:prstGeom prst="rect">
            <a:avLst/>
          </a:prstGeom>
          <a:noFill/>
        </p:spPr>
        <p:txBody>
          <a:bodyPr wrap="none">
            <a:spAutoFit/>
          </a:bodyPr>
          <a:lstStyle/>
          <a:p>
            <a:r>
              <a:rPr sz="1000" b="1" u="sng" dirty="0"/>
              <a:t>Source</a:t>
            </a:r>
            <a:r>
              <a:rPr sz="1000" b="1" dirty="0"/>
              <a:t>: Smith Travel Research Trend Report, May 2, 2016 and the Center of Economic Analysis and Policy at Old Dominion University.</a:t>
            </a:r>
          </a:p>
        </p:txBody>
      </p:sp>
    </p:spTree>
    <p:extLst>
      <p:ext uri="{BB962C8B-B14F-4D97-AF65-F5344CB8AC3E}">
        <p14:creationId xmlns:p14="http://schemas.microsoft.com/office/powerpoint/2010/main" val="3556459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12191999" cy="584775"/>
          </a:xfrm>
          <a:prstGeom prst="rect">
            <a:avLst/>
          </a:prstGeom>
          <a:noFill/>
        </p:spPr>
        <p:txBody>
          <a:bodyPr wrap="square">
            <a:spAutoFit/>
          </a:bodyPr>
          <a:lstStyle/>
          <a:p>
            <a:pPr algn="ctr"/>
            <a:r>
              <a:rPr lang="en-US" sz="2800" b="1" dirty="0">
                <a:solidFill>
                  <a:schemeClr val="accent2"/>
                </a:solidFill>
                <a:effectLst>
                  <a:outerShdw blurRad="38100" dist="38100" dir="2700000" algn="tl">
                    <a:srgbClr val="000000">
                      <a:alpha val="43137"/>
                    </a:srgbClr>
                  </a:outerShdw>
                </a:effectLst>
              </a:rPr>
              <a:t>       </a:t>
            </a:r>
            <a:r>
              <a:rPr sz="3200" b="1" u="sng" dirty="0">
                <a:solidFill>
                  <a:srgbClr val="002060"/>
                </a:solidFill>
                <a:effectLst>
                  <a:outerShdw blurRad="38100" dist="38100" dir="2700000" algn="tl">
                    <a:srgbClr val="000000">
                      <a:alpha val="43137"/>
                    </a:srgbClr>
                  </a:outerShdw>
                </a:effectLst>
              </a:rPr>
              <a:t>Hotel Occupancy Rate</a:t>
            </a:r>
            <a:r>
              <a:rPr lang="en-US" sz="3200" b="1" u="sng" dirty="0">
                <a:solidFill>
                  <a:srgbClr val="002060"/>
                </a:solidFill>
                <a:effectLst>
                  <a:outerShdw blurRad="38100" dist="38100" dir="2700000" algn="tl">
                    <a:srgbClr val="000000">
                      <a:alpha val="43137"/>
                    </a:srgbClr>
                  </a:outerShdw>
                </a:effectLst>
              </a:rPr>
              <a:t>s</a:t>
            </a:r>
            <a:r>
              <a:rPr sz="3200" b="1" u="sng" dirty="0">
                <a:solidFill>
                  <a:srgbClr val="002060"/>
                </a:solidFill>
                <a:effectLst>
                  <a:outerShdw blurRad="38100" dist="38100" dir="2700000" algn="tl">
                    <a:srgbClr val="000000">
                      <a:alpha val="43137"/>
                    </a:srgbClr>
                  </a:outerShdw>
                </a:effectLst>
              </a:rPr>
              <a:t> in Virginia Beach</a:t>
            </a:r>
            <a:r>
              <a:rPr lang="en-US" sz="3200" b="1" u="sng" dirty="0">
                <a:solidFill>
                  <a:srgbClr val="002060"/>
                </a:solidFill>
                <a:effectLst>
                  <a:outerShdw blurRad="38100" dist="38100" dir="2700000" algn="tl">
                    <a:srgbClr val="000000">
                      <a:alpha val="43137"/>
                    </a:srgbClr>
                  </a:outerShdw>
                </a:effectLst>
              </a:rPr>
              <a:t>, 1991-2015</a:t>
            </a:r>
            <a:endParaRPr sz="3200" b="1" u="sng" dirty="0">
              <a:solidFill>
                <a:srgbClr val="002060"/>
              </a:solidFill>
              <a:effectLst>
                <a:outerShdw blurRad="38100" dist="38100" dir="2700000" algn="tl">
                  <a:srgbClr val="000000">
                    <a:alpha val="43137"/>
                  </a:srgbClr>
                </a:outerShdw>
              </a:effectLst>
            </a:endParaRPr>
          </a:p>
        </p:txBody>
      </p:sp>
      <p:graphicFrame>
        <p:nvGraphicFramePr>
          <p:cNvPr id="5" name="Chart 4"/>
          <p:cNvGraphicFramePr>
            <a:graphicFrameLocks noGrp="1"/>
          </p:cNvGraphicFramePr>
          <p:nvPr>
            <p:extLst>
              <p:ext uri="{D42A27DB-BD31-4B8C-83A1-F6EECF244321}">
                <p14:modId xmlns:p14="http://schemas.microsoft.com/office/powerpoint/2010/main" val="566424338"/>
              </p:ext>
            </p:extLst>
          </p:nvPr>
        </p:nvGraphicFramePr>
        <p:xfrm>
          <a:off x="0" y="560439"/>
          <a:ext cx="12191999" cy="60689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629401"/>
            <a:ext cx="8686800" cy="246221"/>
          </a:xfrm>
          <a:prstGeom prst="rect">
            <a:avLst/>
          </a:prstGeom>
          <a:noFill/>
        </p:spPr>
        <p:txBody>
          <a:bodyPr wrap="square">
            <a:spAutoFit/>
          </a:bodyPr>
          <a:lstStyle/>
          <a:p>
            <a:r>
              <a:rPr sz="1000" b="1" u="sng" dirty="0"/>
              <a:t>Source</a:t>
            </a:r>
            <a:r>
              <a:rPr sz="1000" b="1" dirty="0"/>
              <a:t>: Smith Travel Research Trend Report, May 2, 2016 and the Center of Economic Analysis and Policy at Old Dominion University.</a:t>
            </a:r>
          </a:p>
        </p:txBody>
      </p:sp>
    </p:spTree>
    <p:extLst>
      <p:ext uri="{BB962C8B-B14F-4D97-AF65-F5344CB8AC3E}">
        <p14:creationId xmlns:p14="http://schemas.microsoft.com/office/powerpoint/2010/main" val="3103387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57769"/>
          </a:xfrm>
        </p:spPr>
        <p:txBody>
          <a:bodyPr>
            <a:normAutofit/>
          </a:bodyPr>
          <a:lstStyle/>
          <a:p>
            <a:pPr algn="ctr" eaLnBrk="1" hangingPunct="1">
              <a:spcBef>
                <a:spcPct val="50000"/>
              </a:spcBef>
            </a:pPr>
            <a:r>
              <a:rPr lang="en-US" sz="3200" b="1" u="sng" dirty="0">
                <a:solidFill>
                  <a:srgbClr val="002060"/>
                </a:solidFill>
                <a:effectLst>
                  <a:outerShdw blurRad="38100" dist="38100" dir="2700000" algn="tl">
                    <a:srgbClr val="000000">
                      <a:alpha val="43137"/>
                    </a:srgbClr>
                  </a:outerShdw>
                </a:effectLst>
                <a:latin typeface="+mn-lt"/>
              </a:rPr>
              <a:t>REAL REVPAR in Selected Markets: 2007 and 2015 </a:t>
            </a:r>
          </a:p>
        </p:txBody>
      </p:sp>
      <p:graphicFrame>
        <p:nvGraphicFramePr>
          <p:cNvPr id="9" name="Table 8"/>
          <p:cNvGraphicFramePr>
            <a:graphicFrameLocks noGrp="1"/>
          </p:cNvGraphicFramePr>
          <p:nvPr>
            <p:extLst>
              <p:ext uri="{D42A27DB-BD31-4B8C-83A1-F6EECF244321}">
                <p14:modId xmlns:p14="http://schemas.microsoft.com/office/powerpoint/2010/main" val="871044834"/>
              </p:ext>
            </p:extLst>
          </p:nvPr>
        </p:nvGraphicFramePr>
        <p:xfrm>
          <a:off x="0" y="741144"/>
          <a:ext cx="12191999" cy="4691226"/>
        </p:xfrm>
        <a:graphic>
          <a:graphicData uri="http://schemas.openxmlformats.org/drawingml/2006/table">
            <a:tbl>
              <a:tblPr/>
              <a:tblGrid>
                <a:gridCol w="5035825">
                  <a:extLst>
                    <a:ext uri="{9D8B030D-6E8A-4147-A177-3AD203B41FA5}">
                      <a16:colId xmlns:a16="http://schemas.microsoft.com/office/drawing/2014/main" xmlns="" val="20000"/>
                    </a:ext>
                  </a:extLst>
                </a:gridCol>
                <a:gridCol w="2252869">
                  <a:extLst>
                    <a:ext uri="{9D8B030D-6E8A-4147-A177-3AD203B41FA5}">
                      <a16:colId xmlns:a16="http://schemas.microsoft.com/office/drawing/2014/main" xmlns="" val="20001"/>
                    </a:ext>
                  </a:extLst>
                </a:gridCol>
                <a:gridCol w="2252869">
                  <a:extLst>
                    <a:ext uri="{9D8B030D-6E8A-4147-A177-3AD203B41FA5}">
                      <a16:colId xmlns:a16="http://schemas.microsoft.com/office/drawing/2014/main" xmlns="" val="20002"/>
                    </a:ext>
                  </a:extLst>
                </a:gridCol>
                <a:gridCol w="2650436">
                  <a:extLst>
                    <a:ext uri="{9D8B030D-6E8A-4147-A177-3AD203B41FA5}">
                      <a16:colId xmlns:a16="http://schemas.microsoft.com/office/drawing/2014/main" xmlns="" val="20004"/>
                    </a:ext>
                  </a:extLst>
                </a:gridCol>
              </a:tblGrid>
              <a:tr h="664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rPr>
                        <a:t> </a:t>
                      </a:r>
                    </a:p>
                  </a:txBody>
                  <a:tcPr marT="45716" marB="45716" anchor="ct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sng" strike="noStrike" cap="none" normalizeH="0" baseline="0" dirty="0">
                        <a:ln>
                          <a:noFill/>
                        </a:ln>
                        <a:solidFill>
                          <a:schemeClr val="bg1"/>
                        </a:solidFill>
                        <a:effectLst>
                          <a:outerShdw blurRad="38100" dist="38100" dir="2700000" algn="tl">
                            <a:srgbClr val="000000">
                              <a:alpha val="43137"/>
                            </a:srgbClr>
                          </a:outerShdw>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sng" strike="noStrike" cap="none" normalizeH="0" baseline="0" dirty="0">
                          <a:ln>
                            <a:noFill/>
                          </a:ln>
                          <a:solidFill>
                            <a:schemeClr val="bg1"/>
                          </a:solidFill>
                          <a:effectLst>
                            <a:outerShdw blurRad="38100" dist="38100" dir="2700000" algn="tl">
                              <a:srgbClr val="000000">
                                <a:alpha val="43137"/>
                              </a:srgbClr>
                            </a:outerShdw>
                          </a:effectLst>
                          <a:latin typeface="Arial" charset="0"/>
                        </a:rPr>
                        <a:t>2007</a:t>
                      </a:r>
                    </a:p>
                  </a:txBody>
                  <a:tcPr marT="45716" marB="45716"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sng" strike="noStrike" cap="none" normalizeH="0" baseline="0" dirty="0">
                        <a:ln>
                          <a:noFill/>
                        </a:ln>
                        <a:solidFill>
                          <a:schemeClr val="bg1"/>
                        </a:solidFill>
                        <a:effectLst>
                          <a:outerShdw blurRad="38100" dist="38100" dir="2700000" algn="tl">
                            <a:srgbClr val="000000">
                              <a:alpha val="43137"/>
                            </a:srgbClr>
                          </a:outerShdw>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sng" strike="noStrike" cap="none" normalizeH="0" baseline="0" dirty="0">
                          <a:ln>
                            <a:noFill/>
                          </a:ln>
                          <a:solidFill>
                            <a:schemeClr val="bg1"/>
                          </a:solidFill>
                          <a:effectLst>
                            <a:outerShdw blurRad="38100" dist="38100" dir="2700000" algn="tl">
                              <a:srgbClr val="000000">
                                <a:alpha val="43137"/>
                              </a:srgbClr>
                            </a:outerShdw>
                          </a:effectLst>
                          <a:latin typeface="Arial" charset="0"/>
                        </a:rPr>
                        <a:t>2015</a:t>
                      </a:r>
                    </a:p>
                  </a:txBody>
                  <a:tcPr marT="45716" marB="45716"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sng" strike="noStrike" cap="none" normalizeH="0" baseline="0" dirty="0">
                          <a:ln>
                            <a:noFill/>
                          </a:ln>
                          <a:solidFill>
                            <a:schemeClr val="bg1"/>
                          </a:solidFill>
                          <a:effectLst>
                            <a:outerShdw blurRad="38100" dist="38100" dir="2700000" algn="tl">
                              <a:srgbClr val="000000">
                                <a:alpha val="43137"/>
                              </a:srgbClr>
                            </a:outerShdw>
                          </a:effectLst>
                          <a:latin typeface="Arial" charset="0"/>
                        </a:rPr>
                        <a:t>Percent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sng" strike="noStrike" cap="none" normalizeH="0" baseline="0" dirty="0">
                          <a:ln>
                            <a:noFill/>
                          </a:ln>
                          <a:solidFill>
                            <a:schemeClr val="bg1"/>
                          </a:solidFill>
                          <a:effectLst>
                            <a:outerShdw blurRad="38100" dist="38100" dir="2700000" algn="tl">
                              <a:srgbClr val="000000">
                                <a:alpha val="43137"/>
                              </a:srgbClr>
                            </a:outerShdw>
                          </a:effectLst>
                          <a:latin typeface="Arial" charset="0"/>
                        </a:rPr>
                        <a:t> Change</a:t>
                      </a:r>
                    </a:p>
                  </a:txBody>
                  <a:tcPr marT="45716" marB="45716"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xmlns="" val="10000"/>
                  </a:ext>
                </a:extLst>
              </a:tr>
              <a:tr h="490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USA</a:t>
                      </a:r>
                    </a:p>
                  </a:txBody>
                  <a:tcPr marT="45716" marB="45716"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cs typeface="Arial" charset="0"/>
                        </a:rPr>
                        <a:t>$31.62</a:t>
                      </a:r>
                    </a:p>
                  </a:txBody>
                  <a:tcPr marT="45716" marB="45716"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$33.17</a:t>
                      </a:r>
                    </a:p>
                  </a:txBody>
                  <a:tcPr marT="45716" marB="45716"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+4.9%</a:t>
                      </a:r>
                    </a:p>
                  </a:txBody>
                  <a:tcPr marT="45716" marB="45716"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490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Virginia</a:t>
                      </a:r>
                    </a:p>
                  </a:txBody>
                  <a:tcPr marT="45716" marB="45716" anchor="ctr"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cs typeface="Arial" charset="0"/>
                        </a:rPr>
                        <a:t>$29.86</a:t>
                      </a:r>
                    </a:p>
                  </a:txBody>
                  <a:tcPr marT="45716" marB="45716"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$27.00</a:t>
                      </a:r>
                    </a:p>
                  </a:txBody>
                  <a:tcPr marT="45716" marB="45716" anchor="ctr"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 -9.6%</a:t>
                      </a:r>
                    </a:p>
                  </a:txBody>
                  <a:tcPr marT="45716" marB="45716" anchor="ctr"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2"/>
                  </a:ext>
                </a:extLst>
              </a:tr>
              <a:tr h="490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Hampton Roads</a:t>
                      </a:r>
                    </a:p>
                  </a:txBody>
                  <a:tcPr marT="45716" marB="45716"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cs typeface="Arial" charset="0"/>
                        </a:rPr>
                        <a:t>$25.53</a:t>
                      </a:r>
                    </a:p>
                  </a:txBody>
                  <a:tcPr marT="45716" marB="45716"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$22.72</a:t>
                      </a:r>
                    </a:p>
                  </a:txBody>
                  <a:tcPr marT="45716" marB="45716" anchor="ctr" horzOverflow="overflow">
                    <a:lnL>
                      <a:noFill/>
                    </a:lnL>
                    <a:lnR cap="flat">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-10.9%</a:t>
                      </a:r>
                    </a:p>
                  </a:txBody>
                  <a:tcPr marT="45716" marB="45716" anchor="ct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3"/>
                  </a:ext>
                </a:extLst>
              </a:tr>
              <a:tr h="4900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Virginia Beach</a:t>
                      </a:r>
                    </a:p>
                  </a:txBody>
                  <a:tcPr marT="45716" marB="45716" anchor="ctr" horzOverflow="overflow">
                    <a:lnL cap="flat">
                      <a:noFill/>
                    </a:lnL>
                    <a:lnR>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cs typeface="Arial" charset="0"/>
                        </a:rPr>
                        <a:t>$31.17</a:t>
                      </a:r>
                    </a:p>
                  </a:txBody>
                  <a:tcPr marT="45716" marB="45716"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$30.29</a:t>
                      </a:r>
                    </a:p>
                  </a:txBody>
                  <a:tcPr marT="45716" marB="45716" anchor="ctr" horzOverflow="overflow">
                    <a:lnL>
                      <a:noFill/>
                    </a:lnL>
                    <a:lnR cap="flat">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   -2.8%</a:t>
                      </a:r>
                    </a:p>
                  </a:txBody>
                  <a:tcPr marT="45716" marB="45716" anchor="ctr" horzOverflow="overflow">
                    <a:lnL>
                      <a:noFill/>
                    </a:lnL>
                    <a:lnR cap="flat">
                      <a:noFill/>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xmlns="" val="10004"/>
                  </a:ext>
                </a:extLst>
              </a:tr>
              <a:tr h="490053">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Williamsburg</a:t>
                      </a:r>
                    </a:p>
                  </a:txBody>
                  <a:tcPr marT="45716" marB="45716"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$22.90</a:t>
                      </a:r>
                    </a:p>
                  </a:txBody>
                  <a:tcPr marT="45716" marB="45716"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cs typeface="Arial" charset="0"/>
                        </a:rPr>
                        <a:t>$20.35</a:t>
                      </a:r>
                    </a:p>
                  </a:txBody>
                  <a:tcPr marT="45716" marB="45716" anchor="ctr" horzOverflow="overflow">
                    <a:lnL>
                      <a:noFill/>
                    </a:lnL>
                    <a:lnR cap="flat">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cs typeface="Arial" charset="0"/>
                        </a:rPr>
                        <a:t>  -11.1%</a:t>
                      </a:r>
                    </a:p>
                  </a:txBody>
                  <a:tcPr marT="45716" marB="45716" anchor="ct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5"/>
                  </a:ext>
                </a:extLst>
              </a:tr>
              <a:tr h="565919">
                <a:tc>
                  <a:txBody>
                    <a:bodyPr/>
                    <a:lstStyle/>
                    <a:p>
                      <a:pPr algn="r"/>
                      <a:r>
                        <a:rPr lang="en-US"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Newport News/Hampton</a:t>
                      </a:r>
                    </a:p>
                  </a:txBody>
                  <a:tcPr marT="45716" marB="45716" anchor="ctr" horzOverflow="overflow">
                    <a:lnL cap="flat">
                      <a:noFill/>
                    </a:lnL>
                    <a:lnR>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cs typeface="Arial" charset="0"/>
                        </a:rPr>
                        <a:t>$20.01</a:t>
                      </a:r>
                    </a:p>
                  </a:txBody>
                  <a:tcPr marT="45716" marB="45716"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$16.89</a:t>
                      </a:r>
                    </a:p>
                  </a:txBody>
                  <a:tcPr marT="45716" marB="45716" anchor="ctr" horzOverflow="overflow">
                    <a:lnL>
                      <a:noFill/>
                    </a:lnL>
                    <a:lnR cap="flat">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  -15.6%</a:t>
                      </a:r>
                    </a:p>
                  </a:txBody>
                  <a:tcPr marT="45716" marB="45716" anchor="ctr" horzOverflow="overflow">
                    <a:lnL>
                      <a:noFill/>
                    </a:lnL>
                    <a:lnR cap="flat">
                      <a:noFill/>
                    </a:lnR>
                    <a:lnT>
                      <a:noFill/>
                    </a:lnT>
                    <a:lnB>
                      <a:noFill/>
                    </a:lnB>
                    <a:lnTlToBr>
                      <a:noFill/>
                    </a:lnTlToBr>
                    <a:lnBlToTr>
                      <a:noFill/>
                    </a:lnBlToTr>
                    <a:solidFill>
                      <a:schemeClr val="bg1">
                        <a:lumMod val="85000"/>
                      </a:schemeClr>
                    </a:solidFill>
                  </a:tcPr>
                </a:tc>
                <a:extLst>
                  <a:ext uri="{0D108BD9-81ED-4DB2-BD59-A6C34878D82A}">
                    <a16:rowId xmlns:a16="http://schemas.microsoft.com/office/drawing/2014/main" xmlns="" val="10006"/>
                  </a:ext>
                </a:extLst>
              </a:tr>
              <a:tr h="4900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Norfolk/Portsmouth</a:t>
                      </a:r>
                    </a:p>
                  </a:txBody>
                  <a:tcPr marT="45716" marB="45716"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cs typeface="Arial" charset="0"/>
                        </a:rPr>
                        <a:t>$26.07</a:t>
                      </a:r>
                    </a:p>
                  </a:txBody>
                  <a:tcPr marT="45716" marB="45716"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$21.83</a:t>
                      </a:r>
                    </a:p>
                  </a:txBody>
                  <a:tcPr marT="45716" marB="45716" anchor="ctr" horzOverflow="overflow">
                    <a:lnL>
                      <a:noFill/>
                    </a:lnL>
                    <a:lnR cap="flat">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  -16.3%</a:t>
                      </a:r>
                    </a:p>
                  </a:txBody>
                  <a:tcPr marT="45716" marB="45716" anchor="ct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7"/>
                  </a:ext>
                </a:extLst>
              </a:tr>
              <a:tr h="49005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Chesapeake/Suffolk</a:t>
                      </a:r>
                    </a:p>
                  </a:txBody>
                  <a:tcPr marT="45716" marB="45716" anchor="ctr" horzOverflow="overflow">
                    <a:lnL cap="flat">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cs typeface="Arial" charset="0"/>
                        </a:rPr>
                        <a:t>$25.52</a:t>
                      </a:r>
                    </a:p>
                  </a:txBody>
                  <a:tcPr marT="45716" marB="45716" anchor="ctr" horzOverflow="overflow">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$20.00</a:t>
                      </a:r>
                    </a:p>
                  </a:txBody>
                  <a:tcPr marT="45716" marB="45716" anchor="ctr" horzOverflow="overflow">
                    <a:lnL>
                      <a:noFill/>
                    </a:lnL>
                    <a:lnR cap="flat">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  - 21.6%</a:t>
                      </a:r>
                    </a:p>
                  </a:txBody>
                  <a:tcPr marT="45716" marB="45716" anchor="ctr" horzOverflow="overflow">
                    <a:lnL>
                      <a:noFill/>
                    </a:lnL>
                    <a:lnR cap="flat">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8"/>
                  </a:ext>
                </a:extLst>
              </a:tr>
            </a:tbl>
          </a:graphicData>
        </a:graphic>
      </p:graphicFrame>
      <p:sp>
        <p:nvSpPr>
          <p:cNvPr id="11" name="Text Box 5"/>
          <p:cNvSpPr txBox="1">
            <a:spLocks noChangeArrowheads="1"/>
          </p:cNvSpPr>
          <p:nvPr/>
        </p:nvSpPr>
        <p:spPr bwMode="auto">
          <a:xfrm>
            <a:off x="0" y="6437475"/>
            <a:ext cx="109409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u="sng" dirty="0">
                <a:latin typeface="Calibri" pitchFamily="34" charset="0"/>
              </a:rPr>
              <a:t>Source</a:t>
            </a:r>
            <a:r>
              <a:rPr lang="en-US" sz="1000" b="1" dirty="0">
                <a:latin typeface="Calibri" pitchFamily="34" charset="0"/>
              </a:rPr>
              <a:t>: Smith Travel Research Trend Report May 2, 2016, Bureau of Labor Statistics, and the Center for Economic Analysis and Policy at Old Dominion University. 1982-84 is the base year for CPI-U </a:t>
            </a:r>
          </a:p>
        </p:txBody>
      </p:sp>
    </p:spTree>
    <p:extLst>
      <p:ext uri="{BB962C8B-B14F-4D97-AF65-F5344CB8AC3E}">
        <p14:creationId xmlns:p14="http://schemas.microsoft.com/office/powerpoint/2010/main" val="3678626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954107"/>
          </a:xfrm>
          <a:prstGeom prst="rect">
            <a:avLst/>
          </a:prstGeom>
          <a:noFill/>
        </p:spPr>
        <p:txBody>
          <a:bodyPr wrap="square">
            <a:spAutoFit/>
          </a:bodyPr>
          <a:lstStyle/>
          <a:p>
            <a:pPr algn="ctr"/>
            <a:r>
              <a:rPr sz="2800" b="1" u="sng" dirty="0">
                <a:solidFill>
                  <a:srgbClr val="002060"/>
                </a:solidFill>
                <a:effectLst>
                  <a:outerShdw blurRad="38100" dist="38100" dir="2700000" algn="tl">
                    <a:srgbClr val="000000">
                      <a:alpha val="43137"/>
                    </a:srgbClr>
                  </a:outerShdw>
                </a:effectLst>
              </a:rPr>
              <a:t>Estimated Market Shares of Hotel Industry as measured by Hotel Revenue</a:t>
            </a:r>
          </a:p>
          <a:p>
            <a:pPr algn="ctr"/>
            <a:r>
              <a:rPr sz="2800" b="1" u="sng" dirty="0">
                <a:solidFill>
                  <a:srgbClr val="002060"/>
                </a:solidFill>
                <a:effectLst>
                  <a:outerShdw blurRad="38100" dist="38100" dir="2700000" algn="tl">
                    <a:srgbClr val="000000">
                      <a:alpha val="43137"/>
                    </a:srgbClr>
                  </a:outerShdw>
                </a:effectLst>
              </a:rPr>
              <a:t>Hampton Roads: 2007 &amp; 2015</a:t>
            </a:r>
          </a:p>
        </p:txBody>
      </p:sp>
      <p:graphicFrame>
        <p:nvGraphicFramePr>
          <p:cNvPr id="4" name="Chart 3"/>
          <p:cNvGraphicFramePr>
            <a:graphicFrameLocks noGrp="1"/>
          </p:cNvGraphicFramePr>
          <p:nvPr>
            <p:extLst>
              <p:ext uri="{D42A27DB-BD31-4B8C-83A1-F6EECF244321}">
                <p14:modId xmlns:p14="http://schemas.microsoft.com/office/powerpoint/2010/main" val="3255844204"/>
              </p:ext>
            </p:extLst>
          </p:nvPr>
        </p:nvGraphicFramePr>
        <p:xfrm>
          <a:off x="0" y="948448"/>
          <a:ext cx="6070060" cy="5643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noGrp="1"/>
          </p:cNvGraphicFramePr>
          <p:nvPr>
            <p:extLst>
              <p:ext uri="{D42A27DB-BD31-4B8C-83A1-F6EECF244321}">
                <p14:modId xmlns:p14="http://schemas.microsoft.com/office/powerpoint/2010/main" val="2280669179"/>
              </p:ext>
            </p:extLst>
          </p:nvPr>
        </p:nvGraphicFramePr>
        <p:xfrm>
          <a:off x="6264613" y="948447"/>
          <a:ext cx="5927387" cy="56432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651088"/>
            <a:ext cx="8781571" cy="246221"/>
          </a:xfrm>
          <a:prstGeom prst="rect">
            <a:avLst/>
          </a:prstGeom>
          <a:noFill/>
        </p:spPr>
        <p:txBody>
          <a:bodyPr wrap="none">
            <a:spAutoFit/>
          </a:bodyPr>
          <a:lstStyle/>
          <a:p>
            <a:r>
              <a:rPr sz="1000" b="1" u="sng" dirty="0"/>
              <a:t>Source</a:t>
            </a:r>
            <a:r>
              <a:rPr sz="1000" b="1" dirty="0"/>
              <a:t>: Smith Travel Research Trend Report, May 2, 2016, Bureau of Labor Statistics, and the Center for Economic Analysis and Policy at Old Dominion University.</a:t>
            </a:r>
          </a:p>
        </p:txBody>
      </p:sp>
    </p:spTree>
    <p:extLst>
      <p:ext uri="{BB962C8B-B14F-4D97-AF65-F5344CB8AC3E}">
        <p14:creationId xmlns:p14="http://schemas.microsoft.com/office/powerpoint/2010/main" val="2457419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498994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57189053"/>
              </p:ext>
            </p:extLst>
          </p:nvPr>
        </p:nvGraphicFramePr>
        <p:xfrm>
          <a:off x="1" y="406284"/>
          <a:ext cx="12191999" cy="6564775"/>
        </p:xfrm>
        <a:graphic>
          <a:graphicData uri="http://schemas.openxmlformats.org/drawingml/2006/table">
            <a:tbl>
              <a:tblPr/>
              <a:tblGrid>
                <a:gridCol w="3716130">
                  <a:extLst>
                    <a:ext uri="{9D8B030D-6E8A-4147-A177-3AD203B41FA5}">
                      <a16:colId xmlns:a16="http://schemas.microsoft.com/office/drawing/2014/main" xmlns="" val="20000"/>
                    </a:ext>
                  </a:extLst>
                </a:gridCol>
                <a:gridCol w="4213087">
                  <a:extLst>
                    <a:ext uri="{9D8B030D-6E8A-4147-A177-3AD203B41FA5}">
                      <a16:colId xmlns:a16="http://schemas.microsoft.com/office/drawing/2014/main" xmlns="" val="20001"/>
                    </a:ext>
                  </a:extLst>
                </a:gridCol>
                <a:gridCol w="4262782">
                  <a:extLst>
                    <a:ext uri="{9D8B030D-6E8A-4147-A177-3AD203B41FA5}">
                      <a16:colId xmlns:a16="http://schemas.microsoft.com/office/drawing/2014/main" xmlns="" val="20002"/>
                    </a:ext>
                  </a:extLst>
                </a:gridCol>
              </a:tblGrid>
              <a:tr h="372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a:ln>
                            <a:noFill/>
                          </a:ln>
                          <a:solidFill>
                            <a:schemeClr val="bg1"/>
                          </a:solidFill>
                          <a:effectLst>
                            <a:outerShdw blurRad="38100" dist="38100" dir="2700000" algn="tl">
                              <a:srgbClr val="000000">
                                <a:alpha val="43137"/>
                              </a:srgbClr>
                            </a:outerShdw>
                          </a:effectLst>
                          <a:latin typeface="+mn-lt"/>
                          <a:cs typeface="Arial" panose="020B0604020202020204" pitchFamily="34" charset="0"/>
                        </a:rPr>
                        <a:t>Year</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a:ln>
                            <a:noFill/>
                          </a:ln>
                          <a:solidFill>
                            <a:schemeClr val="bg1"/>
                          </a:solidFill>
                          <a:effectLst>
                            <a:outerShdw blurRad="38100" dist="38100" dir="2700000" algn="tl">
                              <a:srgbClr val="000000">
                                <a:alpha val="43137"/>
                              </a:srgbClr>
                            </a:outerShdw>
                          </a:effectLst>
                          <a:latin typeface="+mn-lt"/>
                          <a:cs typeface="Arial" panose="020B0604020202020204" pitchFamily="34" charset="0"/>
                        </a:rPr>
                        <a:t>Median Price</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a:ln>
                            <a:noFill/>
                          </a:ln>
                          <a:solidFill>
                            <a:schemeClr val="bg1"/>
                          </a:solidFill>
                          <a:effectLst>
                            <a:outerShdw blurRad="38100" dist="38100" dir="2700000" algn="tl">
                              <a:srgbClr val="000000">
                                <a:alpha val="43137"/>
                              </a:srgbClr>
                            </a:outerShdw>
                          </a:effectLst>
                          <a:latin typeface="+mn-lt"/>
                          <a:cs typeface="Arial" panose="020B0604020202020204" pitchFamily="34" charset="0"/>
                        </a:rPr>
                        <a:t>Percent change year to year</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50000"/>
                      </a:schemeClr>
                    </a:solidFill>
                  </a:tcPr>
                </a:tc>
                <a:extLst>
                  <a:ext uri="{0D108BD9-81ED-4DB2-BD59-A6C34878D82A}">
                    <a16:rowId xmlns:a16="http://schemas.microsoft.com/office/drawing/2014/main" xmlns="" val="10000"/>
                  </a:ext>
                </a:extLst>
              </a:tr>
              <a:tr h="402817">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2002</a:t>
                      </a:r>
                    </a:p>
                  </a:txBody>
                  <a:tcPr anchor="ctr" horzOverflow="overflow">
                    <a:lnL>
                      <a:noFill/>
                    </a:lnL>
                    <a:lnR>
                      <a:noFill/>
                    </a:lnR>
                    <a:lnT>
                      <a:noFill/>
                    </a:lnT>
                    <a:lnB>
                      <a:noFill/>
                    </a:lnB>
                    <a:lnTlToBr>
                      <a:noFill/>
                    </a:lnTlToBr>
                    <a:lnBlToTr>
                      <a:noFill/>
                    </a:lnBlToTr>
                    <a:solidFill>
                      <a:srgbClr val="D2DEEF"/>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 $116,900 </a:t>
                      </a:r>
                    </a:p>
                  </a:txBody>
                  <a:tcPr anchor="ctr" horzOverflow="overflow">
                    <a:lnL>
                      <a:noFill/>
                    </a:lnL>
                    <a:lnR>
                      <a:noFill/>
                    </a:lnR>
                    <a:lnT>
                      <a:noFill/>
                    </a:lnT>
                    <a:lnB>
                      <a:noFill/>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 + 7.3%</a:t>
                      </a:r>
                    </a:p>
                  </a:txBody>
                  <a:tcPr anchor="ctr" horzOverflow="overflow">
                    <a:lnL>
                      <a:noFill/>
                    </a:lnL>
                    <a:lnR>
                      <a:noFill/>
                    </a:lnR>
                    <a:lnT>
                      <a:noFill/>
                    </a:lnT>
                    <a:lnB>
                      <a:noFill/>
                    </a:lnB>
                    <a:lnTlToBr>
                      <a:noFill/>
                    </a:lnTlToBr>
                    <a:lnBlToTr>
                      <a:noFill/>
                    </a:lnBlToTr>
                    <a:solidFill>
                      <a:srgbClr val="D2DEEF"/>
                    </a:solidFill>
                  </a:tcPr>
                </a:tc>
                <a:extLst>
                  <a:ext uri="{0D108BD9-81ED-4DB2-BD59-A6C34878D82A}">
                    <a16:rowId xmlns:a16="http://schemas.microsoft.com/office/drawing/2014/main" xmlns="" val="10001"/>
                  </a:ext>
                </a:extLst>
              </a:tr>
              <a:tr h="415517">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2003</a:t>
                      </a:r>
                    </a:p>
                  </a:txBody>
                  <a:tcPr anchor="ctr" horzOverflow="overflow">
                    <a:lnL>
                      <a:noFill/>
                    </a:lnL>
                    <a:lnR>
                      <a:noFill/>
                    </a:lnR>
                    <a:lnT>
                      <a:noFill/>
                    </a:lnT>
                    <a:lnB>
                      <a:noFill/>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 $130,000 </a:t>
                      </a:r>
                    </a:p>
                  </a:txBody>
                  <a:tcPr anchor="ctr" horzOverflow="overflow">
                    <a:lnL>
                      <a:noFill/>
                    </a:lnL>
                    <a:lnR>
                      <a:noFill/>
                    </a:lnR>
                    <a:lnT>
                      <a:noFill/>
                    </a:lnT>
                    <a:lnB>
                      <a:noFill/>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+11.2%</a:t>
                      </a:r>
                    </a:p>
                  </a:txBody>
                  <a:tcPr anchor="ctr" horzOverflow="overflow">
                    <a:lnL>
                      <a:noFill/>
                    </a:lnL>
                    <a:lnR>
                      <a:noFill/>
                    </a:lnR>
                    <a:lnT>
                      <a:noFill/>
                    </a:lnT>
                    <a:lnB>
                      <a:noFill/>
                    </a:lnB>
                    <a:lnTlToBr>
                      <a:noFill/>
                    </a:lnTlToBr>
                    <a:lnBlToTr>
                      <a:noFill/>
                    </a:lnBlToTr>
                    <a:solidFill>
                      <a:srgbClr val="EAEFF7"/>
                    </a:solidFill>
                  </a:tcPr>
                </a:tc>
                <a:extLst>
                  <a:ext uri="{0D108BD9-81ED-4DB2-BD59-A6C34878D82A}">
                    <a16:rowId xmlns:a16="http://schemas.microsoft.com/office/drawing/2014/main" xmlns="" val="10002"/>
                  </a:ext>
                </a:extLst>
              </a:tr>
              <a:tr h="402817">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2004</a:t>
                      </a:r>
                    </a:p>
                  </a:txBody>
                  <a:tcPr anchor="ctr" horzOverflow="overflow">
                    <a:lnL>
                      <a:noFill/>
                    </a:lnL>
                    <a:lnR>
                      <a:noFill/>
                    </a:lnR>
                    <a:lnT>
                      <a:noFill/>
                    </a:lnT>
                    <a:lnB>
                      <a:noFill/>
                    </a:lnB>
                    <a:lnTlToBr>
                      <a:noFill/>
                    </a:lnTlToBr>
                    <a:lnBlToTr>
                      <a:noFill/>
                    </a:lnBlToTr>
                    <a:solidFill>
                      <a:srgbClr val="D2DEEF"/>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 $156,500 </a:t>
                      </a:r>
                    </a:p>
                  </a:txBody>
                  <a:tcPr anchor="ctr" horzOverflow="overflow">
                    <a:lnL>
                      <a:noFill/>
                    </a:lnL>
                    <a:lnR>
                      <a:noFill/>
                    </a:lnR>
                    <a:lnT>
                      <a:noFill/>
                    </a:lnT>
                    <a:lnB>
                      <a:noFill/>
                    </a:lnB>
                    <a:lnTlToBr>
                      <a:noFill/>
                    </a:lnTlToBr>
                    <a:lnBlToTr>
                      <a:noFill/>
                    </a:lnBlToTr>
                    <a:solidFill>
                      <a:srgbClr val="D2DEEF"/>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+20.4%</a:t>
                      </a:r>
                    </a:p>
                  </a:txBody>
                  <a:tcPr anchor="ctr" horzOverflow="overflow">
                    <a:lnL>
                      <a:noFill/>
                    </a:lnL>
                    <a:lnR>
                      <a:noFill/>
                    </a:lnR>
                    <a:lnT>
                      <a:noFill/>
                    </a:lnT>
                    <a:lnB>
                      <a:noFill/>
                    </a:lnB>
                    <a:lnTlToBr>
                      <a:noFill/>
                    </a:lnTlToBr>
                    <a:lnBlToTr>
                      <a:noFill/>
                    </a:lnBlToTr>
                    <a:solidFill>
                      <a:srgbClr val="D2DEEF"/>
                    </a:solidFill>
                  </a:tcPr>
                </a:tc>
                <a:extLst>
                  <a:ext uri="{0D108BD9-81ED-4DB2-BD59-A6C34878D82A}">
                    <a16:rowId xmlns:a16="http://schemas.microsoft.com/office/drawing/2014/main" xmlns="" val="10003"/>
                  </a:ext>
                </a:extLst>
              </a:tr>
              <a:tr h="407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2005</a:t>
                      </a:r>
                    </a:p>
                  </a:txBody>
                  <a:tcPr anchor="ctr" horzOverflow="overflow">
                    <a:lnL>
                      <a:noFill/>
                    </a:lnL>
                    <a:lnR>
                      <a:noFill/>
                    </a:lnR>
                    <a:lnT>
                      <a:noFill/>
                    </a:lnT>
                    <a:lnB>
                      <a:noFill/>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 $192,000 </a:t>
                      </a:r>
                    </a:p>
                  </a:txBody>
                  <a:tcPr anchor="ctr" horzOverflow="overflow">
                    <a:lnL>
                      <a:noFill/>
                    </a:lnL>
                    <a:lnR>
                      <a:noFill/>
                    </a:lnR>
                    <a:lnT>
                      <a:noFill/>
                    </a:lnT>
                    <a:lnB>
                      <a:noFill/>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+22.7%</a:t>
                      </a:r>
                    </a:p>
                  </a:txBody>
                  <a:tcPr anchor="ctr" horzOverflow="overflow">
                    <a:lnL>
                      <a:noFill/>
                    </a:lnL>
                    <a:lnR>
                      <a:noFill/>
                    </a:lnR>
                    <a:lnT>
                      <a:noFill/>
                    </a:lnT>
                    <a:lnB>
                      <a:noFill/>
                    </a:lnB>
                    <a:lnTlToBr>
                      <a:noFill/>
                    </a:lnTlToBr>
                    <a:lnBlToTr>
                      <a:noFill/>
                    </a:lnBlToTr>
                    <a:solidFill>
                      <a:srgbClr val="EAEFF7"/>
                    </a:solidFill>
                  </a:tcPr>
                </a:tc>
                <a:extLst>
                  <a:ext uri="{0D108BD9-81ED-4DB2-BD59-A6C34878D82A}">
                    <a16:rowId xmlns:a16="http://schemas.microsoft.com/office/drawing/2014/main" xmlns="" val="10004"/>
                  </a:ext>
                </a:extLst>
              </a:tr>
              <a:tr h="407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2006</a:t>
                      </a:r>
                    </a:p>
                  </a:txBody>
                  <a:tcPr anchor="ctr" horzOverflow="overflow">
                    <a:lnL>
                      <a:noFill/>
                    </a:lnL>
                    <a:lnR>
                      <a:noFill/>
                    </a:lnR>
                    <a:lnT>
                      <a:noFill/>
                    </a:lnT>
                    <a:lnB>
                      <a:noFill/>
                    </a:lnB>
                    <a:lnTlToBr>
                      <a:noFill/>
                    </a:lnTlToBr>
                    <a:lnBlToTr>
                      <a:noFill/>
                    </a:lnBlToTr>
                    <a:solidFill>
                      <a:srgbClr val="D2DEEF"/>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 $214,900</a:t>
                      </a:r>
                    </a:p>
                  </a:txBody>
                  <a:tcPr anchor="ctr" horzOverflow="overflow">
                    <a:lnL>
                      <a:noFill/>
                    </a:lnL>
                    <a:lnR>
                      <a:noFill/>
                    </a:lnR>
                    <a:lnT>
                      <a:noFill/>
                    </a:lnT>
                    <a:lnB>
                      <a:noFill/>
                    </a:lnB>
                    <a:lnTlToBr>
                      <a:noFill/>
                    </a:lnTlToBr>
                    <a:lnBlToTr>
                      <a:noFill/>
                    </a:lnBlToTr>
                    <a:solidFill>
                      <a:srgbClr val="D2DEEF"/>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+11.9%</a:t>
                      </a:r>
                    </a:p>
                  </a:txBody>
                  <a:tcPr anchor="ctr" horzOverflow="overflow">
                    <a:lnL>
                      <a:noFill/>
                    </a:lnL>
                    <a:lnR>
                      <a:noFill/>
                    </a:lnR>
                    <a:lnT>
                      <a:noFill/>
                    </a:lnT>
                    <a:lnB>
                      <a:noFill/>
                    </a:lnB>
                    <a:lnTlToBr>
                      <a:noFill/>
                    </a:lnTlToBr>
                    <a:lnBlToTr>
                      <a:noFill/>
                    </a:lnBlToTr>
                    <a:solidFill>
                      <a:srgbClr val="D2DEEF"/>
                    </a:solidFill>
                  </a:tcPr>
                </a:tc>
                <a:extLst>
                  <a:ext uri="{0D108BD9-81ED-4DB2-BD59-A6C34878D82A}">
                    <a16:rowId xmlns:a16="http://schemas.microsoft.com/office/drawing/2014/main" xmlns="" val="10005"/>
                  </a:ext>
                </a:extLst>
              </a:tr>
              <a:tr h="407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2007</a:t>
                      </a:r>
                    </a:p>
                  </a:txBody>
                  <a:tcPr anchor="ctr" horzOverflow="overflow">
                    <a:lnL>
                      <a:noFill/>
                    </a:lnL>
                    <a:lnR>
                      <a:noFill/>
                    </a:lnR>
                    <a:lnT>
                      <a:noFill/>
                    </a:lnT>
                    <a:lnB>
                      <a:noFill/>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 $223,000</a:t>
                      </a:r>
                    </a:p>
                  </a:txBody>
                  <a:tcPr anchor="ctr" horzOverflow="overflow">
                    <a:lnL>
                      <a:noFill/>
                    </a:lnL>
                    <a:lnR>
                      <a:noFill/>
                    </a:lnR>
                    <a:lnT>
                      <a:noFill/>
                    </a:lnT>
                    <a:lnB>
                      <a:noFill/>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+ 3.8%</a:t>
                      </a:r>
                    </a:p>
                  </a:txBody>
                  <a:tcPr anchor="ctr" horzOverflow="overflow">
                    <a:lnL>
                      <a:noFill/>
                    </a:lnL>
                    <a:lnR>
                      <a:noFill/>
                    </a:lnR>
                    <a:lnT>
                      <a:noFill/>
                    </a:lnT>
                    <a:lnB>
                      <a:noFill/>
                    </a:lnB>
                    <a:lnTlToBr>
                      <a:noFill/>
                    </a:lnTlToBr>
                    <a:lnBlToTr>
                      <a:noFill/>
                    </a:lnBlToTr>
                    <a:solidFill>
                      <a:srgbClr val="EAEFF7"/>
                    </a:solidFill>
                  </a:tcPr>
                </a:tc>
                <a:extLst>
                  <a:ext uri="{0D108BD9-81ED-4DB2-BD59-A6C34878D82A}">
                    <a16:rowId xmlns:a16="http://schemas.microsoft.com/office/drawing/2014/main" xmlns="" val="10006"/>
                  </a:ext>
                </a:extLst>
              </a:tr>
              <a:tr h="407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FF0000"/>
                          </a:solidFill>
                          <a:effectLst/>
                          <a:latin typeface="+mn-lt"/>
                          <a:cs typeface="Arial" panose="020B0604020202020204" pitchFamily="34" charset="0"/>
                        </a:rPr>
                        <a:t>2008</a:t>
                      </a:r>
                    </a:p>
                  </a:txBody>
                  <a:tcPr anchor="ctr" horzOverflow="overflow">
                    <a:lnL>
                      <a:noFill/>
                    </a:lnL>
                    <a:lnR>
                      <a:noFill/>
                    </a:lnR>
                    <a:lnT>
                      <a:noFill/>
                    </a:lnT>
                    <a:lnB>
                      <a:noFill/>
                    </a:lnB>
                    <a:lnTlToBr>
                      <a:noFill/>
                    </a:lnTlToBr>
                    <a:lnBlToTr>
                      <a:noFill/>
                    </a:lnBlToTr>
                    <a:solidFill>
                      <a:srgbClr val="D2DEEF"/>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FF0000"/>
                          </a:solidFill>
                          <a:effectLst/>
                          <a:latin typeface="+mn-lt"/>
                          <a:cs typeface="Arial" panose="020B0604020202020204" pitchFamily="34" charset="0"/>
                        </a:rPr>
                        <a:t> $219,000</a:t>
                      </a:r>
                    </a:p>
                  </a:txBody>
                  <a:tcPr anchor="ctr" horzOverflow="overflow">
                    <a:lnL>
                      <a:noFill/>
                    </a:lnL>
                    <a:lnR>
                      <a:noFill/>
                    </a:lnR>
                    <a:lnT>
                      <a:noFill/>
                    </a:lnT>
                    <a:lnB>
                      <a:noFill/>
                    </a:lnB>
                    <a:lnTlToBr>
                      <a:noFill/>
                    </a:lnTlToBr>
                    <a:lnBlToTr>
                      <a:noFill/>
                    </a:lnBlToTr>
                    <a:solidFill>
                      <a:srgbClr val="D2DEEF"/>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FF0000"/>
                          </a:solidFill>
                          <a:effectLst/>
                          <a:latin typeface="+mn-lt"/>
                          <a:cs typeface="Arial" panose="020B0604020202020204" pitchFamily="34" charset="0"/>
                        </a:rPr>
                        <a:t>-1.8%</a:t>
                      </a:r>
                    </a:p>
                  </a:txBody>
                  <a:tcPr anchor="ctr" horzOverflow="overflow">
                    <a:lnL>
                      <a:noFill/>
                    </a:lnL>
                    <a:lnR>
                      <a:noFill/>
                    </a:lnR>
                    <a:lnT>
                      <a:noFill/>
                    </a:lnT>
                    <a:lnB>
                      <a:noFill/>
                    </a:lnB>
                    <a:lnTlToBr>
                      <a:noFill/>
                    </a:lnTlToBr>
                    <a:lnBlToTr>
                      <a:noFill/>
                    </a:lnBlToTr>
                    <a:solidFill>
                      <a:srgbClr val="D2DEEF"/>
                    </a:solidFill>
                  </a:tcPr>
                </a:tc>
                <a:extLst>
                  <a:ext uri="{0D108BD9-81ED-4DB2-BD59-A6C34878D82A}">
                    <a16:rowId xmlns:a16="http://schemas.microsoft.com/office/drawing/2014/main" xmlns="" val="10007"/>
                  </a:ext>
                </a:extLst>
              </a:tr>
              <a:tr h="407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FF0000"/>
                          </a:solidFill>
                          <a:effectLst/>
                          <a:latin typeface="+mn-lt"/>
                          <a:cs typeface="Arial" panose="020B0604020202020204" pitchFamily="34" charset="0"/>
                        </a:rPr>
                        <a:t>2009</a:t>
                      </a:r>
                    </a:p>
                  </a:txBody>
                  <a:tcPr anchor="ctr" horzOverflow="overflow">
                    <a:lnL>
                      <a:noFill/>
                    </a:lnL>
                    <a:lnR>
                      <a:noFill/>
                    </a:lnR>
                    <a:lnT>
                      <a:noFill/>
                    </a:lnT>
                    <a:lnB>
                      <a:noFill/>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FF0000"/>
                          </a:solidFill>
                          <a:effectLst/>
                          <a:latin typeface="+mn-lt"/>
                          <a:cs typeface="Arial" panose="020B0604020202020204" pitchFamily="34" charset="0"/>
                        </a:rPr>
                        <a:t>$207,000</a:t>
                      </a:r>
                    </a:p>
                  </a:txBody>
                  <a:tcPr anchor="ctr" horzOverflow="overflow">
                    <a:lnL>
                      <a:noFill/>
                    </a:lnL>
                    <a:lnR>
                      <a:noFill/>
                    </a:lnR>
                    <a:lnT>
                      <a:noFill/>
                    </a:lnT>
                    <a:lnB>
                      <a:noFill/>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FF0000"/>
                          </a:solidFill>
                          <a:effectLst/>
                          <a:latin typeface="+mn-lt"/>
                          <a:cs typeface="Arial" panose="020B0604020202020204" pitchFamily="34" charset="0"/>
                        </a:rPr>
                        <a:t>-5.5%</a:t>
                      </a:r>
                    </a:p>
                  </a:txBody>
                  <a:tcPr anchor="ctr" horzOverflow="overflow">
                    <a:lnL>
                      <a:noFill/>
                    </a:lnL>
                    <a:lnR>
                      <a:noFill/>
                    </a:lnR>
                    <a:lnT>
                      <a:noFill/>
                    </a:lnT>
                    <a:lnB>
                      <a:noFill/>
                    </a:lnB>
                    <a:lnTlToBr>
                      <a:noFill/>
                    </a:lnTlToBr>
                    <a:lnBlToTr>
                      <a:noFill/>
                    </a:lnBlToTr>
                    <a:solidFill>
                      <a:srgbClr val="EAEFF7"/>
                    </a:solidFill>
                  </a:tcPr>
                </a:tc>
                <a:extLst>
                  <a:ext uri="{0D108BD9-81ED-4DB2-BD59-A6C34878D82A}">
                    <a16:rowId xmlns:a16="http://schemas.microsoft.com/office/drawing/2014/main" xmlns="" val="10008"/>
                  </a:ext>
                </a:extLst>
              </a:tr>
              <a:tr h="407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FF0000"/>
                          </a:solidFill>
                          <a:effectLst/>
                          <a:latin typeface="+mn-lt"/>
                          <a:cs typeface="Arial" panose="020B0604020202020204" pitchFamily="34" charset="0"/>
                        </a:rPr>
                        <a:t>2010</a:t>
                      </a:r>
                    </a:p>
                  </a:txBody>
                  <a:tcPr anchor="ctr" horzOverflow="overflow">
                    <a:lnL>
                      <a:noFill/>
                    </a:lnL>
                    <a:lnR>
                      <a:noFill/>
                    </a:lnR>
                    <a:lnT>
                      <a:noFill/>
                    </a:lnT>
                    <a:lnB>
                      <a:noFill/>
                    </a:lnB>
                    <a:lnTlToBr>
                      <a:noFill/>
                    </a:lnTlToBr>
                    <a:lnBlToTr>
                      <a:noFill/>
                    </a:lnBlToTr>
                    <a:solidFill>
                      <a:srgbClr val="D2DEEF"/>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FF0000"/>
                          </a:solidFill>
                          <a:effectLst/>
                          <a:latin typeface="+mn-lt"/>
                          <a:cs typeface="Arial" panose="020B0604020202020204" pitchFamily="34" charset="0"/>
                        </a:rPr>
                        <a:t>$203,900</a:t>
                      </a:r>
                    </a:p>
                  </a:txBody>
                  <a:tcPr anchor="ctr" horzOverflow="overflow">
                    <a:lnL>
                      <a:noFill/>
                    </a:lnL>
                    <a:lnR>
                      <a:noFill/>
                    </a:lnR>
                    <a:lnT>
                      <a:noFill/>
                    </a:lnT>
                    <a:lnB>
                      <a:noFill/>
                    </a:lnB>
                    <a:lnTlToBr>
                      <a:noFill/>
                    </a:lnTlToBr>
                    <a:lnBlToTr>
                      <a:noFill/>
                    </a:lnBlToTr>
                    <a:solidFill>
                      <a:srgbClr val="D2DEEF"/>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FF0000"/>
                          </a:solidFill>
                          <a:effectLst/>
                          <a:latin typeface="+mn-lt"/>
                          <a:cs typeface="Arial" panose="020B0604020202020204" pitchFamily="34" charset="0"/>
                        </a:rPr>
                        <a:t>-1.5%</a:t>
                      </a:r>
                    </a:p>
                  </a:txBody>
                  <a:tcPr anchor="ctr" horzOverflow="overflow">
                    <a:lnL>
                      <a:noFill/>
                    </a:lnL>
                    <a:lnR>
                      <a:noFill/>
                    </a:lnR>
                    <a:lnT>
                      <a:noFill/>
                    </a:lnT>
                    <a:lnB>
                      <a:noFill/>
                    </a:lnB>
                    <a:lnTlToBr>
                      <a:noFill/>
                    </a:lnTlToBr>
                    <a:lnBlToTr>
                      <a:noFill/>
                    </a:lnBlToTr>
                    <a:solidFill>
                      <a:srgbClr val="D2DEEF"/>
                    </a:solidFill>
                  </a:tcPr>
                </a:tc>
                <a:extLst>
                  <a:ext uri="{0D108BD9-81ED-4DB2-BD59-A6C34878D82A}">
                    <a16:rowId xmlns:a16="http://schemas.microsoft.com/office/drawing/2014/main" xmlns="" val="10009"/>
                  </a:ext>
                </a:extLst>
              </a:tr>
              <a:tr h="407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FF0000"/>
                          </a:solidFill>
                          <a:effectLst/>
                          <a:latin typeface="+mn-lt"/>
                          <a:cs typeface="Arial" panose="020B0604020202020204" pitchFamily="34" charset="0"/>
                        </a:rPr>
                        <a:t>2011 </a:t>
                      </a:r>
                    </a:p>
                  </a:txBody>
                  <a:tcPr anchor="ctr" horzOverflow="overflow">
                    <a:lnL>
                      <a:noFill/>
                    </a:lnL>
                    <a:lnR>
                      <a:noFill/>
                    </a:lnR>
                    <a:lnT>
                      <a:noFill/>
                    </a:lnT>
                    <a:lnB>
                      <a:noFill/>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FF0000"/>
                          </a:solidFill>
                          <a:effectLst/>
                          <a:latin typeface="+mn-lt"/>
                          <a:cs typeface="Arial" panose="020B0604020202020204" pitchFamily="34" charset="0"/>
                        </a:rPr>
                        <a:t>$180,000</a:t>
                      </a:r>
                    </a:p>
                  </a:txBody>
                  <a:tcPr anchor="ctr" horzOverflow="overflow">
                    <a:lnL>
                      <a:noFill/>
                    </a:lnL>
                    <a:lnR>
                      <a:noFill/>
                    </a:lnR>
                    <a:lnT>
                      <a:noFill/>
                    </a:lnT>
                    <a:lnB>
                      <a:noFill/>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FF0000"/>
                          </a:solidFill>
                          <a:effectLst/>
                          <a:latin typeface="+mn-lt"/>
                          <a:cs typeface="Arial" panose="020B0604020202020204" pitchFamily="34" charset="0"/>
                        </a:rPr>
                        <a:t>-11.7%</a:t>
                      </a:r>
                    </a:p>
                  </a:txBody>
                  <a:tcPr anchor="ctr" horzOverflow="overflow">
                    <a:lnL>
                      <a:noFill/>
                    </a:lnL>
                    <a:lnR>
                      <a:noFill/>
                    </a:lnR>
                    <a:lnT>
                      <a:noFill/>
                    </a:lnT>
                    <a:lnB>
                      <a:noFill/>
                    </a:lnB>
                    <a:lnTlToBr>
                      <a:noFill/>
                    </a:lnTlToBr>
                    <a:lnBlToTr>
                      <a:noFill/>
                    </a:lnBlToTr>
                    <a:solidFill>
                      <a:srgbClr val="EAEFF7"/>
                    </a:solidFill>
                  </a:tcPr>
                </a:tc>
                <a:extLst>
                  <a:ext uri="{0D108BD9-81ED-4DB2-BD59-A6C34878D82A}">
                    <a16:rowId xmlns:a16="http://schemas.microsoft.com/office/drawing/2014/main" xmlns="" val="10010"/>
                  </a:ext>
                </a:extLst>
              </a:tr>
              <a:tr h="407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2012</a:t>
                      </a:r>
                    </a:p>
                  </a:txBody>
                  <a:tcPr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$185,000</a:t>
                      </a:r>
                    </a:p>
                  </a:txBody>
                  <a:tcPr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+2.8%</a:t>
                      </a:r>
                    </a:p>
                  </a:txBody>
                  <a:tcPr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11"/>
                  </a:ext>
                </a:extLst>
              </a:tr>
              <a:tr h="407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2013</a:t>
                      </a:r>
                    </a:p>
                  </a:txBody>
                  <a:tcPr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$190,000</a:t>
                      </a:r>
                    </a:p>
                  </a:txBody>
                  <a:tcPr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+2.7%</a:t>
                      </a:r>
                    </a:p>
                  </a:txBody>
                  <a:tcPr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12"/>
                  </a:ext>
                </a:extLst>
              </a:tr>
              <a:tr h="407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2014</a:t>
                      </a:r>
                    </a:p>
                  </a:txBody>
                  <a:tcPr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$193,205</a:t>
                      </a:r>
                    </a:p>
                  </a:txBody>
                  <a:tcPr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+1.7%</a:t>
                      </a:r>
                    </a:p>
                  </a:txBody>
                  <a:tcPr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13"/>
                  </a:ext>
                </a:extLst>
              </a:tr>
              <a:tr h="407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2015</a:t>
                      </a:r>
                    </a:p>
                  </a:txBody>
                  <a:tcPr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$203,000</a:t>
                      </a:r>
                    </a:p>
                  </a:txBody>
                  <a:tcPr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+5.1%</a:t>
                      </a:r>
                    </a:p>
                  </a:txBody>
                  <a:tcPr anchor="ctr" horzOverflow="overflow">
                    <a:lnL>
                      <a:noFill/>
                    </a:lnL>
                    <a:lnR>
                      <a:noFill/>
                    </a:lnR>
                    <a:lnT>
                      <a:noFill/>
                    </a:lnT>
                    <a:lnB w="38100" cap="flat" cmpd="sng" algn="ctr">
                      <a:no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14"/>
                  </a:ext>
                </a:extLst>
              </a:tr>
              <a:tr h="40720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2016*</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$212,000</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rgbClr val="002060"/>
                          </a:solidFill>
                          <a:effectLst/>
                          <a:latin typeface="+mn-lt"/>
                          <a:cs typeface="Arial" panose="020B0604020202020204" pitchFamily="34" charset="0"/>
                        </a:rPr>
                        <a:t>+3.4% YTD</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44693592"/>
                  </a:ext>
                </a:extLst>
              </a:tr>
            </a:tbl>
          </a:graphicData>
        </a:graphic>
      </p:graphicFrame>
      <p:sp>
        <p:nvSpPr>
          <p:cNvPr id="13" name="TextBox 12"/>
          <p:cNvSpPr txBox="1"/>
          <p:nvPr/>
        </p:nvSpPr>
        <p:spPr>
          <a:xfrm>
            <a:off x="6465674" y="2457003"/>
            <a:ext cx="1918859" cy="830997"/>
          </a:xfrm>
          <a:prstGeom prst="rect">
            <a:avLst/>
          </a:prstGeom>
          <a:solidFill>
            <a:srgbClr val="92D050"/>
          </a:solidFill>
        </p:spPr>
        <p:txBody>
          <a:bodyPr wrap="none" rtlCol="0">
            <a:spAutoFit/>
          </a:bodyPr>
          <a:lstStyle/>
          <a:p>
            <a:r>
              <a:rPr lang="en-US" sz="2400" b="1" dirty="0">
                <a:latin typeface="Calibri" pitchFamily="34" charset="0"/>
              </a:rPr>
              <a:t>90% increase </a:t>
            </a:r>
          </a:p>
          <a:p>
            <a:r>
              <a:rPr lang="en-US" sz="2400" b="1" dirty="0">
                <a:latin typeface="Calibri" pitchFamily="34" charset="0"/>
              </a:rPr>
              <a:t>from 2002-07</a:t>
            </a:r>
          </a:p>
        </p:txBody>
      </p:sp>
      <p:sp>
        <p:nvSpPr>
          <p:cNvPr id="14" name="Down Arrow 13"/>
          <p:cNvSpPr/>
          <p:nvPr/>
        </p:nvSpPr>
        <p:spPr>
          <a:xfrm>
            <a:off x="7222653" y="1426266"/>
            <a:ext cx="214312" cy="1044574"/>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465674" y="3835284"/>
            <a:ext cx="1942583" cy="830997"/>
          </a:xfrm>
          <a:prstGeom prst="rect">
            <a:avLst/>
          </a:prstGeom>
          <a:solidFill>
            <a:srgbClr val="FF0000"/>
          </a:solidFill>
        </p:spPr>
        <p:txBody>
          <a:bodyPr wrap="none" rtlCol="0">
            <a:spAutoFit/>
          </a:bodyPr>
          <a:lstStyle/>
          <a:p>
            <a:r>
              <a:rPr lang="en-US" sz="2400" b="1" dirty="0">
                <a:solidFill>
                  <a:schemeClr val="bg1"/>
                </a:solidFill>
                <a:latin typeface="Calibri" pitchFamily="34" charset="0"/>
              </a:rPr>
              <a:t>19% decrease</a:t>
            </a:r>
          </a:p>
          <a:p>
            <a:r>
              <a:rPr lang="en-US" sz="2400" b="1" dirty="0">
                <a:solidFill>
                  <a:schemeClr val="bg1"/>
                </a:solidFill>
                <a:latin typeface="Calibri" pitchFamily="34" charset="0"/>
              </a:rPr>
              <a:t>from 2007-11</a:t>
            </a:r>
          </a:p>
        </p:txBody>
      </p:sp>
      <p:sp>
        <p:nvSpPr>
          <p:cNvPr id="16" name="Down Arrow 15"/>
          <p:cNvSpPr/>
          <p:nvPr/>
        </p:nvSpPr>
        <p:spPr>
          <a:xfrm>
            <a:off x="7314375" y="3407699"/>
            <a:ext cx="221456"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title"/>
          </p:nvPr>
        </p:nvSpPr>
        <p:spPr>
          <a:xfrm>
            <a:off x="1" y="-10633"/>
            <a:ext cx="12002702" cy="484116"/>
          </a:xfrm>
        </p:spPr>
        <p:txBody>
          <a:bodyPr>
            <a:noAutofit/>
          </a:bodyPr>
          <a:lstStyle/>
          <a:p>
            <a:pPr algn="ctr">
              <a:spcBef>
                <a:spcPct val="50000"/>
              </a:spcBef>
            </a:pPr>
            <a:r>
              <a:rPr lang="en-US" sz="2600" b="1"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itchFamily="18" charset="0"/>
              </a:rPr>
              <a:t>Median Sale Prices of Existing Residential Homes in Hampton Roads, 2000-2016*</a:t>
            </a:r>
          </a:p>
        </p:txBody>
      </p:sp>
    </p:spTree>
    <p:extLst>
      <p:ext uri="{BB962C8B-B14F-4D97-AF65-F5344CB8AC3E}">
        <p14:creationId xmlns:p14="http://schemas.microsoft.com/office/powerpoint/2010/main" val="385648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4"/>
          <p:cNvSpPr>
            <a:spLocks noGrp="1"/>
          </p:cNvSpPr>
          <p:nvPr>
            <p:ph type="sldNum" sz="quarter" idx="12"/>
          </p:nvPr>
        </p:nvSpPr>
        <p:spPr>
          <a:xfrm>
            <a:off x="10134600" y="6477000"/>
            <a:ext cx="4572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FFA8F61-B1E4-4352-852B-66FBFE1E95BE}" type="slidenum">
              <a:rPr lang="en-US" sz="1400">
                <a:solidFill>
                  <a:srgbClr val="005CE7">
                    <a:lumMod val="50000"/>
                  </a:srgbClr>
                </a:solidFill>
                <a:latin typeface="Calibri" pitchFamily="34" charset="0"/>
              </a:rPr>
              <a:pPr eaLnBrk="1" hangingPunct="1"/>
              <a:t>27</a:t>
            </a:fld>
            <a:endParaRPr lang="en-US" sz="1400" dirty="0">
              <a:solidFill>
                <a:srgbClr val="005CE7">
                  <a:lumMod val="50000"/>
                </a:srgbClr>
              </a:solidFill>
              <a:latin typeface="Calibri" pitchFamily="34" charset="0"/>
            </a:endParaRPr>
          </a:p>
        </p:txBody>
      </p:sp>
      <p:sp>
        <p:nvSpPr>
          <p:cNvPr id="7" name="Text Box 6"/>
          <p:cNvSpPr txBox="1">
            <a:spLocks noChangeArrowheads="1"/>
          </p:cNvSpPr>
          <p:nvPr/>
        </p:nvSpPr>
        <p:spPr bwMode="auto">
          <a:xfrm>
            <a:off x="1524000" y="6611780"/>
            <a:ext cx="6858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1000" dirty="0">
                <a:solidFill>
                  <a:srgbClr val="000000"/>
                </a:solidFill>
                <a:latin typeface="Calibri" pitchFamily="34" charset="0"/>
                <a:cs typeface="Calibri" pitchFamily="34" charset="0"/>
              </a:rPr>
              <a:t>Source: Real Estate Information Network (REIN) and the Old Dominion University Economic Forecasting Project. </a:t>
            </a:r>
          </a:p>
        </p:txBody>
      </p:sp>
      <p:sp>
        <p:nvSpPr>
          <p:cNvPr id="8" name="Rectangle 7"/>
          <p:cNvSpPr/>
          <p:nvPr/>
        </p:nvSpPr>
        <p:spPr>
          <a:xfrm>
            <a:off x="1042416" y="0"/>
            <a:ext cx="10250424" cy="954107"/>
          </a:xfrm>
          <a:prstGeom prst="rect">
            <a:avLst/>
          </a:prstGeom>
        </p:spPr>
        <p:txBody>
          <a:bodyPr wrap="square">
            <a:spAutoFit/>
          </a:bodyPr>
          <a:lstStyle/>
          <a:p>
            <a:pPr algn="ctr">
              <a:spcBef>
                <a:spcPct val="50000"/>
              </a:spcBef>
            </a:pPr>
            <a:r>
              <a:rPr lang="en-US" sz="2800" b="1" u="sng" dirty="0">
                <a:solidFill>
                  <a:srgbClr val="002060"/>
                </a:solidFill>
                <a:effectLst>
                  <a:outerShdw blurRad="38100" dist="38100" dir="2700000" algn="tl">
                    <a:srgbClr val="000000">
                      <a:alpha val="43137"/>
                    </a:srgbClr>
                  </a:outerShdw>
                </a:effectLst>
                <a:latin typeface="Calibri" pitchFamily="34" charset="0"/>
                <a:cs typeface="Calibri" pitchFamily="34" charset="0"/>
              </a:rPr>
              <a:t>Number of Active Listing of Distressed Homes (REO &amp; Short Sales)  in Hampton Roads, June 2008 – August 2016</a:t>
            </a:r>
          </a:p>
        </p:txBody>
      </p:sp>
      <p:pic>
        <p:nvPicPr>
          <p:cNvPr id="12" name="图片 3" descr="截图.PNG"/>
          <p:cNvPicPr>
            <a:picLocks noChangeAspect="1"/>
          </p:cNvPicPr>
          <p:nvPr/>
        </p:nvPicPr>
        <p:blipFill>
          <a:blip r:embed="rId3" cstate="print"/>
          <a:stretch>
            <a:fillRect/>
          </a:stretch>
        </p:blipFill>
        <p:spPr>
          <a:xfrm>
            <a:off x="0" y="6118579"/>
            <a:ext cx="12192000" cy="739422"/>
          </a:xfrm>
          <a:prstGeom prst="rect">
            <a:avLst/>
          </a:prstGeom>
        </p:spPr>
      </p:pic>
      <p:graphicFrame>
        <p:nvGraphicFramePr>
          <p:cNvPr id="9" name="Chart 8"/>
          <p:cNvGraphicFramePr>
            <a:graphicFrameLocks noGrp="1"/>
          </p:cNvGraphicFramePr>
          <p:nvPr>
            <p:extLst>
              <p:ext uri="{D42A27DB-BD31-4B8C-83A1-F6EECF244321}">
                <p14:modId xmlns:p14="http://schemas.microsoft.com/office/powerpoint/2010/main" val="2768411229"/>
              </p:ext>
            </p:extLst>
          </p:nvPr>
        </p:nvGraphicFramePr>
        <p:xfrm>
          <a:off x="0" y="954107"/>
          <a:ext cx="12145128" cy="53436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0520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68240" y="15183"/>
            <a:ext cx="9187031" cy="1077218"/>
          </a:xfrm>
          <a:prstGeom prst="rect">
            <a:avLst/>
          </a:prstGeom>
        </p:spPr>
        <p:txBody>
          <a:bodyPr wrap="square">
            <a:spAutoFit/>
          </a:bodyPr>
          <a:lstStyle/>
          <a:p>
            <a:pPr fontAlgn="base">
              <a:spcBef>
                <a:spcPct val="50000"/>
              </a:spcBef>
              <a:spcAft>
                <a:spcPct val="0"/>
              </a:spcAft>
            </a:pPr>
            <a:r>
              <a:rPr lang="en-US" sz="3200" b="1" u="sng" dirty="0">
                <a:solidFill>
                  <a:srgbClr val="002060"/>
                </a:solidFill>
                <a:effectLst>
                  <a:outerShdw blurRad="38100" dist="38100" dir="2700000" algn="tl">
                    <a:srgbClr val="000000">
                      <a:alpha val="43137"/>
                    </a:srgbClr>
                  </a:outerShdw>
                </a:effectLst>
                <a:latin typeface="Calibri" pitchFamily="34" charset="0"/>
                <a:cs typeface="Calibri" pitchFamily="34" charset="0"/>
              </a:rPr>
              <a:t>Number of Existing Short Sale and REOs Residential Homes Sold in Hampton Roads from 2006 to 2016*</a:t>
            </a:r>
          </a:p>
        </p:txBody>
      </p:sp>
      <p:sp>
        <p:nvSpPr>
          <p:cNvPr id="67" name="Slide Number Placeholder 4"/>
          <p:cNvSpPr>
            <a:spLocks noGrp="1"/>
          </p:cNvSpPr>
          <p:nvPr>
            <p:ph type="sldNum" sz="quarter" idx="12"/>
          </p:nvPr>
        </p:nvSpPr>
        <p:spPr>
          <a:xfrm>
            <a:off x="10134600" y="6477000"/>
            <a:ext cx="4572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FFA8F61-B1E4-4352-852B-66FBFE1E95BE}" type="slidenum">
              <a:rPr lang="en-US" sz="1400">
                <a:solidFill>
                  <a:srgbClr val="005CE7">
                    <a:lumMod val="50000"/>
                  </a:srgbClr>
                </a:solidFill>
                <a:latin typeface="Calibri" pitchFamily="34" charset="0"/>
              </a:rPr>
              <a:pPr eaLnBrk="1" hangingPunct="1"/>
              <a:t>28</a:t>
            </a:fld>
            <a:endParaRPr lang="en-US" sz="1400" dirty="0">
              <a:solidFill>
                <a:srgbClr val="005CE7">
                  <a:lumMod val="50000"/>
                </a:srgbClr>
              </a:solidFill>
              <a:latin typeface="Calibri" pitchFamily="34" charset="0"/>
            </a:endParaRPr>
          </a:p>
        </p:txBody>
      </p:sp>
      <p:sp>
        <p:nvSpPr>
          <p:cNvPr id="3" name="AutoShape 4"/>
          <p:cNvSpPr>
            <a:spLocks noChangeAspect="1" noChangeArrowheads="1" noTextEdit="1"/>
          </p:cNvSpPr>
          <p:nvPr/>
        </p:nvSpPr>
        <p:spPr bwMode="auto">
          <a:xfrm>
            <a:off x="1855789" y="2074865"/>
            <a:ext cx="8393112" cy="427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230912893"/>
              </p:ext>
            </p:extLst>
          </p:nvPr>
        </p:nvGraphicFramePr>
        <p:xfrm>
          <a:off x="0" y="1092401"/>
          <a:ext cx="12192000" cy="558369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gridCol w="2032000">
                  <a:extLst>
                    <a:ext uri="{9D8B030D-6E8A-4147-A177-3AD203B41FA5}">
                      <a16:colId xmlns:a16="http://schemas.microsoft.com/office/drawing/2014/main" xmlns="" val="20003"/>
                    </a:ext>
                  </a:extLst>
                </a:gridCol>
                <a:gridCol w="2032000">
                  <a:extLst>
                    <a:ext uri="{9D8B030D-6E8A-4147-A177-3AD203B41FA5}">
                      <a16:colId xmlns:a16="http://schemas.microsoft.com/office/drawing/2014/main" xmlns="" val="20004"/>
                    </a:ext>
                  </a:extLst>
                </a:gridCol>
                <a:gridCol w="2032000">
                  <a:extLst>
                    <a:ext uri="{9D8B030D-6E8A-4147-A177-3AD203B41FA5}">
                      <a16:colId xmlns:a16="http://schemas.microsoft.com/office/drawing/2014/main" xmlns="" val="20005"/>
                    </a:ext>
                  </a:extLst>
                </a:gridCol>
              </a:tblGrid>
              <a:tr h="1057412">
                <a:tc>
                  <a:txBody>
                    <a:bodyPr/>
                    <a:lstStyle/>
                    <a:p>
                      <a:pPr algn="ctr"/>
                      <a:r>
                        <a:rPr lang="en-US" sz="1800" b="1" u="sng" kern="1200" dirty="0">
                          <a:solidFill>
                            <a:schemeClr val="lt1"/>
                          </a:solidFill>
                          <a:latin typeface="+mn-lt"/>
                          <a:ea typeface="+mn-ea"/>
                          <a:cs typeface="+mn-cs"/>
                        </a:rPr>
                        <a:t>Year</a:t>
                      </a:r>
                    </a:p>
                  </a:txBody>
                  <a:tcPr anchor="ctr">
                    <a:lnT w="28575" cap="flat" cmpd="sng" algn="ctr">
                      <a:solidFill>
                        <a:schemeClr val="tx1"/>
                      </a:solidFill>
                      <a:prstDash val="solid"/>
                      <a:round/>
                      <a:headEnd type="none" w="med" len="med"/>
                      <a:tailEnd type="none" w="med" len="med"/>
                    </a:lnT>
                    <a:solidFill>
                      <a:srgbClr val="002060"/>
                    </a:solidFill>
                  </a:tcPr>
                </a:tc>
                <a:tc>
                  <a:txBody>
                    <a:bodyPr/>
                    <a:lstStyle/>
                    <a:p>
                      <a:pPr marL="0" algn="ctr" defTabSz="914400" rtl="0" eaLnBrk="1" fontAlgn="base" latinLnBrk="0" hangingPunct="1">
                        <a:spcBef>
                          <a:spcPct val="0"/>
                        </a:spcBef>
                        <a:spcAft>
                          <a:spcPct val="0"/>
                        </a:spcAft>
                      </a:pPr>
                      <a:r>
                        <a:rPr lang="en-US" sz="1800" b="1" u="sng" kern="1200" dirty="0">
                          <a:solidFill>
                            <a:schemeClr val="lt1"/>
                          </a:solidFill>
                          <a:latin typeface="+mn-lt"/>
                          <a:ea typeface="+mn-ea"/>
                          <a:cs typeface="+mn-cs"/>
                        </a:rPr>
                        <a:t>Non-Distressed Sales </a:t>
                      </a:r>
                    </a:p>
                  </a:txBody>
                  <a:tcPr anchor="ctr">
                    <a:lnT w="28575" cap="flat" cmpd="sng" algn="ctr">
                      <a:solidFill>
                        <a:schemeClr val="tx1"/>
                      </a:solidFill>
                      <a:prstDash val="solid"/>
                      <a:round/>
                      <a:headEnd type="none" w="med" len="med"/>
                      <a:tailEnd type="none" w="med" len="med"/>
                    </a:lnT>
                    <a:solidFill>
                      <a:srgbClr val="002060"/>
                    </a:solidFill>
                  </a:tcPr>
                </a:tc>
                <a:tc>
                  <a:txBody>
                    <a:bodyPr/>
                    <a:lstStyle/>
                    <a:p>
                      <a:pPr algn="ctr"/>
                      <a:r>
                        <a:rPr lang="en-US" sz="1800" u="sng" dirty="0"/>
                        <a:t>Short Sales</a:t>
                      </a:r>
                    </a:p>
                  </a:txBody>
                  <a:tcPr anchor="ctr">
                    <a:lnT w="28575" cap="flat" cmpd="sng" algn="ctr">
                      <a:solidFill>
                        <a:schemeClr val="tx1"/>
                      </a:solidFill>
                      <a:prstDash val="solid"/>
                      <a:round/>
                      <a:headEnd type="none" w="med" len="med"/>
                      <a:tailEnd type="none" w="med" len="med"/>
                    </a:lnT>
                    <a:solidFill>
                      <a:srgbClr val="009999"/>
                    </a:solidFill>
                  </a:tcPr>
                </a:tc>
                <a:tc>
                  <a:txBody>
                    <a:bodyPr/>
                    <a:lstStyle/>
                    <a:p>
                      <a:pPr algn="ctr"/>
                      <a:r>
                        <a:rPr lang="en-US" sz="1800" u="sng" dirty="0"/>
                        <a:t>Short</a:t>
                      </a:r>
                      <a:r>
                        <a:rPr lang="en-US" sz="1800" u="sng" baseline="0" dirty="0"/>
                        <a:t> Sales Price % Non-Distressed Price</a:t>
                      </a:r>
                      <a:endParaRPr lang="en-US" sz="1800" u="sng" dirty="0"/>
                    </a:p>
                  </a:txBody>
                  <a:tcPr anchor="ctr">
                    <a:lnT w="28575" cap="flat" cmpd="sng" algn="ctr">
                      <a:solidFill>
                        <a:schemeClr val="tx1"/>
                      </a:solidFill>
                      <a:prstDash val="solid"/>
                      <a:round/>
                      <a:headEnd type="none" w="med" len="med"/>
                      <a:tailEnd type="none" w="med" len="med"/>
                    </a:lnT>
                    <a:solidFill>
                      <a:srgbClr val="009999"/>
                    </a:solidFill>
                  </a:tcPr>
                </a:tc>
                <a:tc>
                  <a:txBody>
                    <a:bodyPr/>
                    <a:lstStyle/>
                    <a:p>
                      <a:pPr algn="ctr"/>
                      <a:r>
                        <a:rPr lang="en-US" sz="1800" u="sng" dirty="0"/>
                        <a:t>REO Sales</a:t>
                      </a:r>
                    </a:p>
                  </a:txBody>
                  <a:tcPr anchor="ctr">
                    <a:lnT w="28575" cap="flat" cmpd="sng" algn="ctr">
                      <a:solidFill>
                        <a:schemeClr val="tx1"/>
                      </a:solidFill>
                      <a:prstDash val="solid"/>
                      <a:round/>
                      <a:headEnd type="none" w="med" len="med"/>
                      <a:tailEnd type="none" w="med" len="med"/>
                    </a:lnT>
                    <a:solidFill>
                      <a:srgbClr val="800000"/>
                    </a:solidFill>
                  </a:tcPr>
                </a:tc>
                <a:tc>
                  <a:txBody>
                    <a:bodyPr/>
                    <a:lstStyle/>
                    <a:p>
                      <a:pPr algn="ctr"/>
                      <a:r>
                        <a:rPr lang="en-US" sz="1800" u="sng" dirty="0"/>
                        <a:t>REO Price % Non-Distressed</a:t>
                      </a:r>
                      <a:r>
                        <a:rPr lang="en-US" sz="1800" u="sng" baseline="0" dirty="0"/>
                        <a:t> </a:t>
                      </a:r>
                      <a:r>
                        <a:rPr lang="en-US" sz="1800" u="sng" dirty="0"/>
                        <a:t>Sales</a:t>
                      </a:r>
                    </a:p>
                  </a:txBody>
                  <a:tcPr anchor="ctr">
                    <a:lnT w="28575" cap="flat" cmpd="sng" algn="ctr">
                      <a:solidFill>
                        <a:schemeClr val="tx1"/>
                      </a:solidFill>
                      <a:prstDash val="solid"/>
                      <a:round/>
                      <a:headEnd type="none" w="med" len="med"/>
                      <a:tailEnd type="none" w="med" len="med"/>
                    </a:lnT>
                    <a:solidFill>
                      <a:srgbClr val="800000"/>
                    </a:solidFill>
                  </a:tcPr>
                </a:tc>
                <a:extLst>
                  <a:ext uri="{0D108BD9-81ED-4DB2-BD59-A6C34878D82A}">
                    <a16:rowId xmlns:a16="http://schemas.microsoft.com/office/drawing/2014/main" xmlns="" val="10000"/>
                  </a:ext>
                </a:extLst>
              </a:tr>
              <a:tr h="338328">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2006</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$250,254</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$241,666</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96.6%</a:t>
                      </a:r>
                    </a:p>
                  </a:txBody>
                  <a:tcPr anchor="ctr">
                    <a:solidFill>
                      <a:schemeClr val="bg1">
                        <a:lumMod val="85000"/>
                      </a:schemeClr>
                    </a:solidFill>
                  </a:tcPr>
                </a:tc>
                <a:tc>
                  <a:txBody>
                    <a:bodyPr/>
                    <a:lstStyle/>
                    <a:p>
                      <a:pPr algn="ctr"/>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$120,817</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48.3%</a:t>
                      </a:r>
                    </a:p>
                  </a:txBody>
                  <a:tcPr anchor="ctr">
                    <a:solidFill>
                      <a:schemeClr val="bg1">
                        <a:lumMod val="85000"/>
                      </a:schemeClr>
                    </a:solidFill>
                  </a:tcPr>
                </a:tc>
                <a:extLst>
                  <a:ext uri="{0D108BD9-81ED-4DB2-BD59-A6C34878D82A}">
                    <a16:rowId xmlns:a16="http://schemas.microsoft.com/office/drawing/2014/main" xmlns="" val="10001"/>
                  </a:ext>
                </a:extLst>
              </a:tr>
              <a:tr h="338328">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2007</a:t>
                      </a:r>
                    </a:p>
                  </a:txBody>
                  <a:tcPr anchor="ct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$261,723</a:t>
                      </a:r>
                    </a:p>
                  </a:txBody>
                  <a:tcPr anchor="ct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$237,897</a:t>
                      </a:r>
                    </a:p>
                  </a:txBody>
                  <a:tcPr anchor="ctr"/>
                </a:tc>
                <a:tc>
                  <a:txBody>
                    <a:bodyPr/>
                    <a:lstStyle/>
                    <a:p>
                      <a:pPr marL="0" algn="ctr" defTabSz="914400" rtl="0" eaLnBrk="1" fontAlgn="base" latinLnBrk="0" hangingPunct="1">
                        <a:spcBef>
                          <a:spcPct val="0"/>
                        </a:spcBef>
                        <a:spcAft>
                          <a:spcPct val="0"/>
                        </a:spcAft>
                      </a:pPr>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90.9%</a:t>
                      </a:r>
                    </a:p>
                  </a:txBody>
                  <a:tcPr anchor="ctr"/>
                </a:tc>
                <a:tc>
                  <a:txBody>
                    <a:bodyPr/>
                    <a:lstStyle/>
                    <a:p>
                      <a:pPr algn="ctr"/>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$163,421</a:t>
                      </a:r>
                    </a:p>
                  </a:txBody>
                  <a:tcPr anchor="ct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62.4%</a:t>
                      </a:r>
                    </a:p>
                  </a:txBody>
                  <a:tcPr anchor="ctr"/>
                </a:tc>
                <a:extLst>
                  <a:ext uri="{0D108BD9-81ED-4DB2-BD59-A6C34878D82A}">
                    <a16:rowId xmlns:a16="http://schemas.microsoft.com/office/drawing/2014/main" xmlns="" val="10002"/>
                  </a:ext>
                </a:extLst>
              </a:tr>
              <a:tr h="338328">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2008</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$255,852</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$239,110</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93.5%</a:t>
                      </a:r>
                    </a:p>
                  </a:txBody>
                  <a:tcPr anchor="ctr">
                    <a:solidFill>
                      <a:schemeClr val="bg1">
                        <a:lumMod val="85000"/>
                      </a:schemeClr>
                    </a:solidFill>
                  </a:tcPr>
                </a:tc>
                <a:tc>
                  <a:txBody>
                    <a:bodyPr/>
                    <a:lstStyle/>
                    <a:p>
                      <a:pPr algn="ctr"/>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$184,462</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72.1%</a:t>
                      </a:r>
                    </a:p>
                  </a:txBody>
                  <a:tcPr anchor="ctr">
                    <a:solidFill>
                      <a:schemeClr val="bg1">
                        <a:lumMod val="85000"/>
                      </a:schemeClr>
                    </a:solidFill>
                  </a:tcPr>
                </a:tc>
                <a:extLst>
                  <a:ext uri="{0D108BD9-81ED-4DB2-BD59-A6C34878D82A}">
                    <a16:rowId xmlns:a16="http://schemas.microsoft.com/office/drawing/2014/main" xmlns="" val="10003"/>
                  </a:ext>
                </a:extLst>
              </a:tr>
              <a:tr h="338328">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2009</a:t>
                      </a:r>
                    </a:p>
                  </a:txBody>
                  <a:tcPr anchor="ct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$243,902</a:t>
                      </a:r>
                    </a:p>
                  </a:txBody>
                  <a:tcPr anchor="ct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$239,913</a:t>
                      </a:r>
                    </a:p>
                  </a:txBody>
                  <a:tcPr anchor="ct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98.4%</a:t>
                      </a:r>
                    </a:p>
                  </a:txBody>
                  <a:tcPr anchor="ctr"/>
                </a:tc>
                <a:tc>
                  <a:txBody>
                    <a:bodyPr/>
                    <a:lstStyle/>
                    <a:p>
                      <a:pPr algn="ctr"/>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$164,229</a:t>
                      </a:r>
                    </a:p>
                  </a:txBody>
                  <a:tcPr anchor="ct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67.3%</a:t>
                      </a:r>
                    </a:p>
                  </a:txBody>
                  <a:tcPr anchor="ctr"/>
                </a:tc>
                <a:extLst>
                  <a:ext uri="{0D108BD9-81ED-4DB2-BD59-A6C34878D82A}">
                    <a16:rowId xmlns:a16="http://schemas.microsoft.com/office/drawing/2014/main" xmlns="" val="10004"/>
                  </a:ext>
                </a:extLst>
              </a:tr>
              <a:tr h="338328">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2010</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$251,572</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$231,211</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91.9%</a:t>
                      </a:r>
                    </a:p>
                  </a:txBody>
                  <a:tcPr anchor="ctr">
                    <a:solidFill>
                      <a:schemeClr val="bg1">
                        <a:lumMod val="85000"/>
                      </a:schemeClr>
                    </a:solidFill>
                  </a:tcPr>
                </a:tc>
                <a:tc>
                  <a:txBody>
                    <a:bodyPr/>
                    <a:lstStyle/>
                    <a:p>
                      <a:pPr algn="ctr"/>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$151,612</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60.3%</a:t>
                      </a:r>
                    </a:p>
                  </a:txBody>
                  <a:tcPr anchor="ctr">
                    <a:solidFill>
                      <a:schemeClr val="bg1">
                        <a:lumMod val="85000"/>
                      </a:schemeClr>
                    </a:solidFill>
                  </a:tcPr>
                </a:tc>
                <a:extLst>
                  <a:ext uri="{0D108BD9-81ED-4DB2-BD59-A6C34878D82A}">
                    <a16:rowId xmlns:a16="http://schemas.microsoft.com/office/drawing/2014/main" xmlns="" val="10005"/>
                  </a:ext>
                </a:extLst>
              </a:tr>
              <a:tr h="338328">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2011</a:t>
                      </a:r>
                    </a:p>
                  </a:txBody>
                  <a:tcPr anchor="ct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$236,358</a:t>
                      </a:r>
                    </a:p>
                  </a:txBody>
                  <a:tcPr anchor="ct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$212,967</a:t>
                      </a:r>
                    </a:p>
                  </a:txBody>
                  <a:tcPr anchor="ct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90.1%</a:t>
                      </a:r>
                    </a:p>
                  </a:txBody>
                  <a:tcPr anchor="ctr"/>
                </a:tc>
                <a:tc>
                  <a:txBody>
                    <a:bodyPr/>
                    <a:lstStyle/>
                    <a:p>
                      <a:pPr algn="ctr"/>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$135,304</a:t>
                      </a:r>
                    </a:p>
                  </a:txBody>
                  <a:tcPr anchor="ct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57.3%</a:t>
                      </a:r>
                    </a:p>
                  </a:txBody>
                  <a:tcPr anchor="ctr"/>
                </a:tc>
                <a:extLst>
                  <a:ext uri="{0D108BD9-81ED-4DB2-BD59-A6C34878D82A}">
                    <a16:rowId xmlns:a16="http://schemas.microsoft.com/office/drawing/2014/main" xmlns="" val="10006"/>
                  </a:ext>
                </a:extLst>
              </a:tr>
              <a:tr h="338328">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2012</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$237,215</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$187,527</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79.1%</a:t>
                      </a:r>
                    </a:p>
                  </a:txBody>
                  <a:tcPr anchor="ctr">
                    <a:solidFill>
                      <a:schemeClr val="bg1">
                        <a:lumMod val="85000"/>
                      </a:schemeClr>
                    </a:solidFill>
                  </a:tcPr>
                </a:tc>
                <a:tc>
                  <a:txBody>
                    <a:bodyPr/>
                    <a:lstStyle/>
                    <a:p>
                      <a:pPr algn="ctr"/>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$134,535</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56.7%</a:t>
                      </a:r>
                    </a:p>
                  </a:txBody>
                  <a:tcPr anchor="ctr">
                    <a:solidFill>
                      <a:schemeClr val="bg1">
                        <a:lumMod val="85000"/>
                      </a:schemeClr>
                    </a:solidFill>
                  </a:tcPr>
                </a:tc>
                <a:extLst>
                  <a:ext uri="{0D108BD9-81ED-4DB2-BD59-A6C34878D82A}">
                    <a16:rowId xmlns:a16="http://schemas.microsoft.com/office/drawing/2014/main" xmlns="" val="10007"/>
                  </a:ext>
                </a:extLst>
              </a:tr>
              <a:tr h="338328">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2013</a:t>
                      </a:r>
                    </a:p>
                  </a:txBody>
                  <a:tcPr anchor="ct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$245,344</a:t>
                      </a:r>
                    </a:p>
                  </a:txBody>
                  <a:tcPr anchor="ct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$180,001</a:t>
                      </a:r>
                    </a:p>
                  </a:txBody>
                  <a:tcPr anchor="ct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73.4%</a:t>
                      </a:r>
                    </a:p>
                  </a:txBody>
                  <a:tcPr anchor="ctr"/>
                </a:tc>
                <a:tc>
                  <a:txBody>
                    <a:bodyPr/>
                    <a:lstStyle/>
                    <a:p>
                      <a:pPr algn="ctr"/>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$131,644</a:t>
                      </a:r>
                    </a:p>
                  </a:txBody>
                  <a:tcPr anchor="ct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53.7%</a:t>
                      </a:r>
                    </a:p>
                  </a:txBody>
                  <a:tcPr anchor="ctr"/>
                </a:tc>
                <a:extLst>
                  <a:ext uri="{0D108BD9-81ED-4DB2-BD59-A6C34878D82A}">
                    <a16:rowId xmlns:a16="http://schemas.microsoft.com/office/drawing/2014/main" xmlns="" val="10008"/>
                  </a:ext>
                </a:extLst>
              </a:tr>
              <a:tr h="338328">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2014</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$244,940</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$171,745</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70.1%</a:t>
                      </a:r>
                    </a:p>
                  </a:txBody>
                  <a:tcPr anchor="ctr">
                    <a:solidFill>
                      <a:schemeClr val="bg1">
                        <a:lumMod val="85000"/>
                      </a:schemeClr>
                    </a:solidFill>
                  </a:tcPr>
                </a:tc>
                <a:tc>
                  <a:txBody>
                    <a:bodyPr/>
                    <a:lstStyle/>
                    <a:p>
                      <a:pPr algn="ctr"/>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$128,242</a:t>
                      </a:r>
                    </a:p>
                  </a:txBody>
                  <a:tcPr anchor="ctr">
                    <a:solidFill>
                      <a:schemeClr val="bg1">
                        <a:lumMod val="85000"/>
                      </a:schemeClr>
                    </a:solidFill>
                  </a:tcP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52.4%</a:t>
                      </a:r>
                    </a:p>
                  </a:txBody>
                  <a:tcPr anchor="ctr">
                    <a:solidFill>
                      <a:schemeClr val="bg1">
                        <a:lumMod val="85000"/>
                      </a:schemeClr>
                    </a:solidFill>
                  </a:tcPr>
                </a:tc>
                <a:extLst>
                  <a:ext uri="{0D108BD9-81ED-4DB2-BD59-A6C34878D82A}">
                    <a16:rowId xmlns:a16="http://schemas.microsoft.com/office/drawing/2014/main" xmlns="" val="10009"/>
                  </a:ext>
                </a:extLst>
              </a:tr>
              <a:tr h="338328">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2015</a:t>
                      </a:r>
                    </a:p>
                  </a:txBody>
                  <a:tcPr anchor="ctr">
                    <a:solidFill>
                      <a:schemeClr val="bg1"/>
                    </a:solidFill>
                  </a:tcP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$251,941</a:t>
                      </a:r>
                    </a:p>
                  </a:txBody>
                  <a:tcPr anchor="ctr">
                    <a:solidFill>
                      <a:schemeClr val="bg1"/>
                    </a:solidFill>
                  </a:tcP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$174,577</a:t>
                      </a:r>
                    </a:p>
                  </a:txBody>
                  <a:tcPr anchor="ctr">
                    <a:solidFill>
                      <a:schemeClr val="bg1"/>
                    </a:solidFill>
                  </a:tcP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69.3%</a:t>
                      </a:r>
                    </a:p>
                  </a:txBody>
                  <a:tcPr anchor="ctr">
                    <a:solidFill>
                      <a:schemeClr val="bg1"/>
                    </a:solidFill>
                  </a:tcPr>
                </a:tc>
                <a:tc>
                  <a:txBody>
                    <a:bodyPr/>
                    <a:lstStyle/>
                    <a:p>
                      <a:pPr algn="ctr"/>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$130,959</a:t>
                      </a:r>
                    </a:p>
                  </a:txBody>
                  <a:tcPr anchor="ctr">
                    <a:solidFill>
                      <a:schemeClr val="bg1"/>
                    </a:solidFill>
                  </a:tcP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52.0%</a:t>
                      </a:r>
                    </a:p>
                  </a:txBody>
                  <a:tcPr anchor="ctr">
                    <a:solidFill>
                      <a:schemeClr val="bg1"/>
                    </a:solidFill>
                  </a:tcPr>
                </a:tc>
                <a:extLst>
                  <a:ext uri="{0D108BD9-81ED-4DB2-BD59-A6C34878D82A}">
                    <a16:rowId xmlns:a16="http://schemas.microsoft.com/office/drawing/2014/main" xmlns="" val="10010"/>
                  </a:ext>
                </a:extLst>
              </a:tr>
              <a:tr h="338328">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2016*</a:t>
                      </a:r>
                    </a:p>
                  </a:txBody>
                  <a:tcPr anchor="ctr">
                    <a:lnB w="28575"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$254,944</a:t>
                      </a:r>
                    </a:p>
                  </a:txBody>
                  <a:tcPr anchor="ctr">
                    <a:lnB w="28575"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$168,021</a:t>
                      </a:r>
                    </a:p>
                  </a:txBody>
                  <a:tcPr anchor="ctr">
                    <a:lnB w="28575"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65.9%</a:t>
                      </a:r>
                    </a:p>
                  </a:txBody>
                  <a:tcPr anchor="ctr">
                    <a:lnB w="28575" cap="flat" cmpd="sng" algn="ctr">
                      <a:solidFill>
                        <a:schemeClr val="tx1"/>
                      </a:solidFill>
                      <a:prstDash val="solid"/>
                      <a:round/>
                      <a:headEnd type="none" w="med" len="med"/>
                      <a:tailEnd type="none" w="med" len="med"/>
                    </a:lnB>
                    <a:solidFill>
                      <a:srgbClr val="FFFF00"/>
                    </a:solidFill>
                  </a:tcPr>
                </a:tc>
                <a:tc>
                  <a:txBody>
                    <a:bodyPr/>
                    <a:lstStyle/>
                    <a:p>
                      <a:pPr algn="ctr"/>
                      <a:r>
                        <a:rPr lang="en-US" sz="2100" b="1" kern="1200" dirty="0">
                          <a:solidFill>
                            <a:srgbClr val="000000"/>
                          </a:solidFill>
                          <a:effectLst>
                            <a:outerShdw blurRad="38100" dist="38100" dir="2700000" algn="tl">
                              <a:srgbClr val="000000">
                                <a:alpha val="43137"/>
                              </a:srgbClr>
                            </a:outerShdw>
                          </a:effectLst>
                          <a:latin typeface="Calibri" pitchFamily="34" charset="0"/>
                          <a:ea typeface="+mn-ea"/>
                          <a:cs typeface="Arial" pitchFamily="34" charset="0"/>
                        </a:rPr>
                        <a:t>$132,811</a:t>
                      </a:r>
                    </a:p>
                  </a:txBody>
                  <a:tcPr anchor="ctr">
                    <a:lnB w="28575"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sz="2100" b="1" kern="1200" dirty="0">
                          <a:solidFill>
                            <a:srgbClr val="FF0000"/>
                          </a:solidFill>
                          <a:effectLst>
                            <a:outerShdw blurRad="38100" dist="38100" dir="2700000" algn="tl">
                              <a:srgbClr val="000000">
                                <a:alpha val="43137"/>
                              </a:srgbClr>
                            </a:outerShdw>
                          </a:effectLst>
                          <a:latin typeface="Calibri" pitchFamily="34" charset="0"/>
                          <a:ea typeface="+mn-ea"/>
                          <a:cs typeface="Arial" pitchFamily="34" charset="0"/>
                        </a:rPr>
                        <a:t>52.1%</a:t>
                      </a:r>
                    </a:p>
                  </a:txBody>
                  <a:tcPr anchor="ctr">
                    <a:lnB w="285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11"/>
                  </a:ext>
                </a:extLst>
              </a:tr>
            </a:tbl>
          </a:graphicData>
        </a:graphic>
      </p:graphicFrame>
      <p:sp>
        <p:nvSpPr>
          <p:cNvPr id="7" name="Text Box 5"/>
          <p:cNvSpPr txBox="1">
            <a:spLocks noChangeArrowheads="1"/>
          </p:cNvSpPr>
          <p:nvPr/>
        </p:nvSpPr>
        <p:spPr bwMode="auto">
          <a:xfrm>
            <a:off x="-1" y="6659403"/>
            <a:ext cx="110684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31774">
              <a:defRPr/>
            </a:pPr>
            <a:r>
              <a:rPr lang="en-US" sz="1000" b="1" u="sng" dirty="0">
                <a:solidFill>
                  <a:srgbClr val="000000"/>
                </a:solidFill>
                <a:latin typeface="Calibri" pitchFamily="34" charset="0"/>
                <a:cs typeface="Calibri" pitchFamily="34" charset="0"/>
              </a:rPr>
              <a:t>Source</a:t>
            </a:r>
            <a:r>
              <a:rPr lang="en-US" sz="1000" b="1" dirty="0">
                <a:solidFill>
                  <a:srgbClr val="000000"/>
                </a:solidFill>
                <a:latin typeface="Calibri" pitchFamily="34" charset="0"/>
                <a:cs typeface="Calibri" pitchFamily="34" charset="0"/>
              </a:rPr>
              <a:t>: Real Estate Information Network and Old Dominion University Economic Forecasting Project. Information deemed reliable but not guaranteed. * Data for 2016 are through August 2016</a:t>
            </a:r>
          </a:p>
        </p:txBody>
      </p:sp>
    </p:spTree>
    <p:extLst>
      <p:ext uri="{BB962C8B-B14F-4D97-AF65-F5344CB8AC3E}">
        <p14:creationId xmlns:p14="http://schemas.microsoft.com/office/powerpoint/2010/main" val="34122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5" name="TextBox 4"/>
          <p:cNvSpPr txBox="1"/>
          <p:nvPr/>
        </p:nvSpPr>
        <p:spPr>
          <a:xfrm>
            <a:off x="1501422" y="689811"/>
            <a:ext cx="10129105" cy="2462213"/>
          </a:xfrm>
          <a:prstGeom prst="rect">
            <a:avLst/>
          </a:prstGeom>
          <a:noFill/>
        </p:spPr>
        <p:txBody>
          <a:bodyPr wrap="square" rtlCol="0">
            <a:spAutoFit/>
          </a:bodyPr>
          <a:lstStyle/>
          <a:p>
            <a:r>
              <a:rPr lang="en-US" sz="4400" b="1" dirty="0" smtClean="0">
                <a:solidFill>
                  <a:schemeClr val="bg1"/>
                </a:solidFill>
                <a:effectLst>
                  <a:outerShdw blurRad="38100" dist="38100" dir="2700000" algn="tl">
                    <a:srgbClr val="000000">
                      <a:alpha val="43137"/>
                    </a:srgbClr>
                  </a:outerShdw>
                </a:effectLst>
              </a:rPr>
              <a:t>               </a:t>
            </a:r>
            <a:r>
              <a:rPr lang="en-US" sz="6600" b="1" dirty="0" smtClean="0">
                <a:solidFill>
                  <a:schemeClr val="bg1"/>
                </a:solidFill>
                <a:effectLst>
                  <a:outerShdw blurRad="38100" dist="38100" dir="2700000" algn="tl">
                    <a:srgbClr val="000000">
                      <a:alpha val="43137"/>
                    </a:srgbClr>
                  </a:outerShdw>
                </a:effectLst>
              </a:rPr>
              <a:t>Traffic </a:t>
            </a:r>
            <a:r>
              <a:rPr lang="en-US" sz="6600" b="1" dirty="0">
                <a:solidFill>
                  <a:schemeClr val="bg1"/>
                </a:solidFill>
                <a:effectLst>
                  <a:outerShdw blurRad="38100" dist="38100" dir="2700000" algn="tl">
                    <a:srgbClr val="000000">
                      <a:alpha val="43137"/>
                    </a:srgbClr>
                  </a:outerShdw>
                </a:effectLst>
              </a:rPr>
              <a:t>congestion </a:t>
            </a:r>
            <a:endParaRPr lang="en-US" sz="6600" b="1" dirty="0" smtClean="0">
              <a:solidFill>
                <a:schemeClr val="bg1"/>
              </a:solidFill>
              <a:effectLst>
                <a:outerShdw blurRad="38100" dist="38100" dir="2700000" algn="tl">
                  <a:srgbClr val="000000">
                    <a:alpha val="43137"/>
                  </a:srgbClr>
                </a:outerShdw>
              </a:effectLst>
            </a:endParaRPr>
          </a:p>
          <a:p>
            <a:r>
              <a:rPr lang="en-US" sz="4400" b="1" dirty="0" smtClean="0">
                <a:solidFill>
                  <a:schemeClr val="bg1"/>
                </a:solidFill>
                <a:effectLst>
                  <a:outerShdw blurRad="38100" dist="38100" dir="2700000" algn="tl">
                    <a:srgbClr val="000000">
                      <a:alpha val="43137"/>
                    </a:srgbClr>
                  </a:outerShdw>
                </a:effectLst>
              </a:rPr>
              <a:t>                    </a:t>
            </a:r>
          </a:p>
          <a:p>
            <a:r>
              <a:rPr lang="en-US" sz="4400" b="1" dirty="0">
                <a:solidFill>
                  <a:schemeClr val="bg1"/>
                </a:solidFill>
                <a:effectLst>
                  <a:outerShdw blurRad="38100" dist="38100" dir="2700000" algn="tl">
                    <a:srgbClr val="000000">
                      <a:alpha val="43137"/>
                    </a:srgbClr>
                  </a:outerShdw>
                </a:effectLst>
              </a:rPr>
              <a:t> </a:t>
            </a:r>
            <a:r>
              <a:rPr lang="en-US" sz="4400" b="1" dirty="0" smtClean="0">
                <a:solidFill>
                  <a:schemeClr val="bg1"/>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(I-64 in Newport News)</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5260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3819525" cy="3448050"/>
          </a:xfrm>
          <a:prstGeom prst="rect">
            <a:avLst/>
          </a:prstGeom>
        </p:spPr>
      </p:pic>
      <p:pic>
        <p:nvPicPr>
          <p:cNvPr id="5" name="Picture 4"/>
          <p:cNvPicPr>
            <a:picLocks noChangeAspect="1"/>
          </p:cNvPicPr>
          <p:nvPr/>
        </p:nvPicPr>
        <p:blipFill>
          <a:blip r:embed="rId3"/>
          <a:stretch>
            <a:fillRect/>
          </a:stretch>
        </p:blipFill>
        <p:spPr>
          <a:xfrm>
            <a:off x="3506955" y="807202"/>
            <a:ext cx="3320716" cy="4716379"/>
          </a:xfrm>
          <a:prstGeom prst="rect">
            <a:avLst/>
          </a:prstGeom>
        </p:spPr>
      </p:pic>
      <p:pic>
        <p:nvPicPr>
          <p:cNvPr id="6" name="Picture 5"/>
          <p:cNvPicPr>
            <a:picLocks noChangeAspect="1"/>
          </p:cNvPicPr>
          <p:nvPr/>
        </p:nvPicPr>
        <p:blipFill>
          <a:blip r:embed="rId4"/>
          <a:stretch>
            <a:fillRect/>
          </a:stretch>
        </p:blipFill>
        <p:spPr>
          <a:xfrm>
            <a:off x="6515100" y="3238500"/>
            <a:ext cx="5676900" cy="3619500"/>
          </a:xfrm>
          <a:prstGeom prst="rect">
            <a:avLst/>
          </a:prstGeom>
        </p:spPr>
      </p:pic>
      <p:sp>
        <p:nvSpPr>
          <p:cNvPr id="8" name="Content Placeholder 2"/>
          <p:cNvSpPr txBox="1">
            <a:spLocks/>
          </p:cNvSpPr>
          <p:nvPr/>
        </p:nvSpPr>
        <p:spPr>
          <a:xfrm>
            <a:off x="112295" y="2185445"/>
            <a:ext cx="12079705" cy="1286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600" b="1" dirty="0">
                <a:solidFill>
                  <a:srgbClr val="FF0000"/>
                </a:solidFill>
                <a:effectLst>
                  <a:outerShdw blurRad="38100" dist="38100" dir="2700000" algn="tl">
                    <a:srgbClr val="000000">
                      <a:alpha val="43137"/>
                    </a:srgbClr>
                  </a:outerShdw>
                </a:effectLst>
              </a:rPr>
              <a:t> Have we seen this movie before?</a:t>
            </a:r>
          </a:p>
        </p:txBody>
      </p:sp>
    </p:spTree>
    <p:extLst>
      <p:ext uri="{BB962C8B-B14F-4D97-AF65-F5344CB8AC3E}">
        <p14:creationId xmlns:p14="http://schemas.microsoft.com/office/powerpoint/2010/main" val="1642734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0"/>
            <a:ext cx="12192000" cy="1033272"/>
          </a:xfrm>
        </p:spPr>
        <p:txBody>
          <a:bodyPr>
            <a:noAutofit/>
          </a:bodyPr>
          <a:lstStyle/>
          <a:p>
            <a:pPr algn="ctr"/>
            <a:r>
              <a:rPr lang="en-US" sz="3200" b="1" u="sng" dirty="0" smtClean="0">
                <a:solidFill>
                  <a:srgbClr val="002060"/>
                </a:solidFill>
                <a:effectLst>
                  <a:outerShdw blurRad="38100" dist="38100" dir="2700000" algn="tl">
                    <a:srgbClr val="000000">
                      <a:alpha val="43137"/>
                    </a:srgbClr>
                  </a:outerShdw>
                </a:effectLst>
                <a:latin typeface="+mn-lt"/>
              </a:rPr>
              <a:t>Annual Hours of Delay Per Commuter in Hampton Roads </a:t>
            </a:r>
            <a:br>
              <a:rPr lang="en-US" sz="3200" b="1" u="sng" dirty="0" smtClean="0">
                <a:solidFill>
                  <a:srgbClr val="002060"/>
                </a:solidFill>
                <a:effectLst>
                  <a:outerShdw blurRad="38100" dist="38100" dir="2700000" algn="tl">
                    <a:srgbClr val="000000">
                      <a:alpha val="43137"/>
                    </a:srgbClr>
                  </a:outerShdw>
                </a:effectLst>
                <a:latin typeface="+mn-lt"/>
              </a:rPr>
            </a:br>
            <a:endParaRPr lang="en-US" sz="3200" b="1" u="sng" dirty="0">
              <a:solidFill>
                <a:srgbClr val="002060"/>
              </a:solidFill>
              <a:effectLst>
                <a:outerShdw blurRad="38100" dist="38100" dir="2700000" algn="tl">
                  <a:srgbClr val="000000">
                    <a:alpha val="43137"/>
                  </a:srgbClr>
                </a:outerShdw>
              </a:effectLst>
              <a:latin typeface="+mn-lt"/>
            </a:endParaRPr>
          </a:p>
        </p:txBody>
      </p:sp>
      <p:sp>
        <p:nvSpPr>
          <p:cNvPr id="5" name="Text Box 3"/>
          <p:cNvSpPr txBox="1">
            <a:spLocks noChangeArrowheads="1"/>
          </p:cNvSpPr>
          <p:nvPr/>
        </p:nvSpPr>
        <p:spPr bwMode="auto">
          <a:xfrm>
            <a:off x="0" y="6641960"/>
            <a:ext cx="847234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50000"/>
              </a:spcBef>
              <a:spcAft>
                <a:spcPct val="0"/>
              </a:spcAft>
            </a:pPr>
            <a:r>
              <a:rPr lang="en-US" sz="1000" b="1" u="sng" dirty="0">
                <a:solidFill>
                  <a:srgbClr val="000000"/>
                </a:solidFill>
                <a:latin typeface="Calibri"/>
                <a:cs typeface="Calibri"/>
              </a:rPr>
              <a:t>Source:</a:t>
            </a:r>
            <a:r>
              <a:rPr lang="en-US" sz="1000" b="1" dirty="0">
                <a:solidFill>
                  <a:srgbClr val="000000"/>
                </a:solidFill>
                <a:latin typeface="Calibri"/>
                <a:cs typeface="Calibri"/>
              </a:rPr>
              <a:t> </a:t>
            </a:r>
            <a:r>
              <a:rPr lang="en-US" sz="1000" b="1" dirty="0">
                <a:latin typeface="Calibri"/>
                <a:cs typeface="Calibri"/>
              </a:rPr>
              <a:t>Urban Mobility Scorecard 2015. Texas A&amp;M Transportation </a:t>
            </a:r>
            <a:r>
              <a:rPr lang="en-US" sz="1000" b="1" dirty="0" smtClean="0">
                <a:latin typeface="Calibri"/>
                <a:cs typeface="Calibri"/>
              </a:rPr>
              <a:t>Institute</a:t>
            </a:r>
            <a:endParaRPr lang="en-US" sz="1000" b="1" dirty="0">
              <a:solidFill>
                <a:srgbClr val="000000"/>
              </a:solidFill>
              <a:latin typeface="Calibri"/>
              <a:cs typeface="Calibri"/>
            </a:endParaRPr>
          </a:p>
        </p:txBody>
      </p:sp>
      <p:graphicFrame>
        <p:nvGraphicFramePr>
          <p:cNvPr id="7" name="Chart 6"/>
          <p:cNvGraphicFramePr>
            <a:graphicFrameLocks/>
          </p:cNvGraphicFramePr>
          <p:nvPr>
            <p:extLst/>
          </p:nvPr>
        </p:nvGraphicFramePr>
        <p:xfrm>
          <a:off x="0" y="751626"/>
          <a:ext cx="12192000" cy="581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7788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0"/>
            <a:ext cx="12192000" cy="1033272"/>
          </a:xfrm>
        </p:spPr>
        <p:txBody>
          <a:bodyPr>
            <a:noAutofit/>
          </a:bodyPr>
          <a:lstStyle/>
          <a:p>
            <a:pPr algn="ctr"/>
            <a:r>
              <a:rPr lang="en-US" sz="3200" b="1" u="sng" dirty="0">
                <a:solidFill>
                  <a:srgbClr val="002060"/>
                </a:solidFill>
                <a:effectLst>
                  <a:outerShdw blurRad="38100" dist="38100" dir="2700000" algn="tl">
                    <a:srgbClr val="000000">
                      <a:alpha val="43137"/>
                    </a:srgbClr>
                  </a:outerShdw>
                </a:effectLst>
                <a:latin typeface="+mn-lt"/>
              </a:rPr>
              <a:t>M</a:t>
            </a:r>
            <a:r>
              <a:rPr lang="en-US" sz="3200" b="1" u="sng" dirty="0" smtClean="0">
                <a:solidFill>
                  <a:srgbClr val="002060"/>
                </a:solidFill>
                <a:effectLst>
                  <a:outerShdw blurRad="38100" dist="38100" dir="2700000" algn="tl">
                    <a:srgbClr val="000000">
                      <a:alpha val="43137"/>
                    </a:srgbClr>
                  </a:outerShdw>
                </a:effectLst>
                <a:latin typeface="+mn-lt"/>
              </a:rPr>
              <a:t>eans of Travel to Work in Hampton Roads</a:t>
            </a:r>
            <a:endParaRPr lang="en-US" sz="3200" b="1" u="sng" dirty="0">
              <a:solidFill>
                <a:srgbClr val="002060"/>
              </a:solidFill>
              <a:effectLst>
                <a:outerShdw blurRad="38100" dist="38100" dir="2700000" algn="tl">
                  <a:srgbClr val="000000">
                    <a:alpha val="43137"/>
                  </a:srgbClr>
                </a:outerShdw>
              </a:effectLst>
              <a:latin typeface="+mn-lt"/>
            </a:endParaRPr>
          </a:p>
        </p:txBody>
      </p:sp>
      <p:sp>
        <p:nvSpPr>
          <p:cNvPr id="5" name="Text Box 3"/>
          <p:cNvSpPr txBox="1">
            <a:spLocks noChangeArrowheads="1"/>
          </p:cNvSpPr>
          <p:nvPr/>
        </p:nvSpPr>
        <p:spPr bwMode="auto">
          <a:xfrm>
            <a:off x="0" y="6641960"/>
            <a:ext cx="847234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50000"/>
              </a:spcBef>
              <a:spcAft>
                <a:spcPct val="0"/>
              </a:spcAft>
            </a:pPr>
            <a:r>
              <a:rPr lang="en-US" sz="1000" b="1" dirty="0">
                <a:solidFill>
                  <a:srgbClr val="000000"/>
                </a:solidFill>
                <a:latin typeface="Calibri"/>
                <a:cs typeface="Calibri"/>
              </a:rPr>
              <a:t>Source: </a:t>
            </a:r>
            <a:r>
              <a:rPr lang="en-US" sz="1000" b="1" dirty="0" smtClean="0">
                <a:latin typeface="Calibri"/>
                <a:cs typeface="Calibri"/>
              </a:rPr>
              <a:t>American Community Survey</a:t>
            </a:r>
            <a:endParaRPr lang="en-US" sz="1000" dirty="0"/>
          </a:p>
        </p:txBody>
      </p:sp>
      <p:sp>
        <p:nvSpPr>
          <p:cNvPr id="2" name="Rectangle 1"/>
          <p:cNvSpPr/>
          <p:nvPr/>
        </p:nvSpPr>
        <p:spPr>
          <a:xfrm>
            <a:off x="0" y="952499"/>
            <a:ext cx="12192000" cy="59055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12011341"/>
              </p:ext>
            </p:extLst>
          </p:nvPr>
        </p:nvGraphicFramePr>
        <p:xfrm>
          <a:off x="1616120" y="1429554"/>
          <a:ext cx="7787525" cy="568639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3"/>
          <p:cNvSpPr txBox="1">
            <a:spLocks noChangeArrowheads="1"/>
          </p:cNvSpPr>
          <p:nvPr/>
        </p:nvSpPr>
        <p:spPr bwMode="auto">
          <a:xfrm>
            <a:off x="88900" y="6603860"/>
            <a:ext cx="847234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50000"/>
              </a:spcBef>
              <a:spcAft>
                <a:spcPct val="0"/>
              </a:spcAft>
            </a:pPr>
            <a:r>
              <a:rPr lang="en-US" sz="1000" b="1" u="sng" dirty="0">
                <a:solidFill>
                  <a:srgbClr val="000000"/>
                </a:solidFill>
                <a:latin typeface="Calibri"/>
                <a:cs typeface="Calibri"/>
              </a:rPr>
              <a:t>Source:</a:t>
            </a:r>
            <a:r>
              <a:rPr lang="en-US" sz="1000" b="1" dirty="0">
                <a:solidFill>
                  <a:srgbClr val="000000"/>
                </a:solidFill>
                <a:latin typeface="Calibri"/>
                <a:cs typeface="Calibri"/>
              </a:rPr>
              <a:t> </a:t>
            </a:r>
            <a:r>
              <a:rPr lang="en-US" sz="1000" b="1" dirty="0" smtClean="0">
                <a:latin typeface="Calibri"/>
                <a:cs typeface="Calibri"/>
              </a:rPr>
              <a:t>American Community Survey</a:t>
            </a:r>
            <a:endParaRPr lang="en-US" sz="1000" b="1" dirty="0">
              <a:solidFill>
                <a:srgbClr val="000000"/>
              </a:solidFill>
              <a:latin typeface="Calibri"/>
              <a:cs typeface="Calibri"/>
            </a:endParaRPr>
          </a:p>
        </p:txBody>
      </p:sp>
      <p:sp>
        <p:nvSpPr>
          <p:cNvPr id="3" name="TextBox 2"/>
          <p:cNvSpPr txBox="1"/>
          <p:nvPr/>
        </p:nvSpPr>
        <p:spPr>
          <a:xfrm>
            <a:off x="5092565" y="922318"/>
            <a:ext cx="834634" cy="477054"/>
          </a:xfrm>
          <a:prstGeom prst="rect">
            <a:avLst/>
          </a:prstGeom>
          <a:noFill/>
        </p:spPr>
        <p:txBody>
          <a:bodyPr wrap="none" rtlCol="0">
            <a:spAutoFit/>
          </a:bodyPr>
          <a:lstStyle/>
          <a:p>
            <a:r>
              <a:rPr lang="en-US" sz="2500" b="1" u="sng" dirty="0" smtClean="0"/>
              <a:t>2005</a:t>
            </a:r>
            <a:endParaRPr lang="en-US" sz="2500" b="1" u="sng" dirty="0"/>
          </a:p>
        </p:txBody>
      </p:sp>
    </p:spTree>
    <p:extLst>
      <p:ext uri="{BB962C8B-B14F-4D97-AF65-F5344CB8AC3E}">
        <p14:creationId xmlns:p14="http://schemas.microsoft.com/office/powerpoint/2010/main" val="3688931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0"/>
            <a:ext cx="12192000" cy="1033272"/>
          </a:xfrm>
        </p:spPr>
        <p:txBody>
          <a:bodyPr>
            <a:noAutofit/>
          </a:bodyPr>
          <a:lstStyle/>
          <a:p>
            <a:pPr algn="ctr"/>
            <a:r>
              <a:rPr lang="en-US" sz="3200" b="1" u="sng" dirty="0">
                <a:solidFill>
                  <a:srgbClr val="002060"/>
                </a:solidFill>
                <a:effectLst>
                  <a:outerShdw blurRad="38100" dist="38100" dir="2700000" algn="tl">
                    <a:srgbClr val="000000">
                      <a:alpha val="43137"/>
                    </a:srgbClr>
                  </a:outerShdw>
                </a:effectLst>
                <a:latin typeface="+mn-lt"/>
              </a:rPr>
              <a:t>M</a:t>
            </a:r>
            <a:r>
              <a:rPr lang="en-US" sz="3200" b="1" u="sng" dirty="0" smtClean="0">
                <a:solidFill>
                  <a:srgbClr val="002060"/>
                </a:solidFill>
                <a:effectLst>
                  <a:outerShdw blurRad="38100" dist="38100" dir="2700000" algn="tl">
                    <a:srgbClr val="000000">
                      <a:alpha val="43137"/>
                    </a:srgbClr>
                  </a:outerShdw>
                </a:effectLst>
                <a:latin typeface="+mn-lt"/>
              </a:rPr>
              <a:t>eans of Travel to Work in Hampton Roads</a:t>
            </a:r>
            <a:endParaRPr lang="en-US" sz="3200" b="1" u="sng" dirty="0">
              <a:solidFill>
                <a:srgbClr val="002060"/>
              </a:solidFill>
              <a:effectLst>
                <a:outerShdw blurRad="38100" dist="38100" dir="2700000" algn="tl">
                  <a:srgbClr val="000000">
                    <a:alpha val="43137"/>
                  </a:srgbClr>
                </a:outerShdw>
              </a:effectLst>
              <a:latin typeface="+mn-lt"/>
            </a:endParaRPr>
          </a:p>
        </p:txBody>
      </p:sp>
      <p:sp>
        <p:nvSpPr>
          <p:cNvPr id="5" name="Text Box 3"/>
          <p:cNvSpPr txBox="1">
            <a:spLocks noChangeArrowheads="1"/>
          </p:cNvSpPr>
          <p:nvPr/>
        </p:nvSpPr>
        <p:spPr bwMode="auto">
          <a:xfrm>
            <a:off x="0" y="6641960"/>
            <a:ext cx="847234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50000"/>
              </a:spcBef>
              <a:spcAft>
                <a:spcPct val="0"/>
              </a:spcAft>
            </a:pPr>
            <a:r>
              <a:rPr lang="en-US" sz="1000" b="1" dirty="0">
                <a:solidFill>
                  <a:srgbClr val="000000"/>
                </a:solidFill>
                <a:latin typeface="Calibri"/>
                <a:cs typeface="Calibri"/>
              </a:rPr>
              <a:t>Source: </a:t>
            </a:r>
            <a:r>
              <a:rPr lang="en-US" sz="1000" b="1" dirty="0" smtClean="0">
                <a:latin typeface="Calibri"/>
                <a:cs typeface="Calibri"/>
              </a:rPr>
              <a:t>American Community Survey</a:t>
            </a:r>
            <a:endParaRPr lang="en-US" sz="1000" dirty="0"/>
          </a:p>
        </p:txBody>
      </p:sp>
      <p:sp>
        <p:nvSpPr>
          <p:cNvPr id="2" name="Rectangle 1"/>
          <p:cNvSpPr/>
          <p:nvPr/>
        </p:nvSpPr>
        <p:spPr>
          <a:xfrm>
            <a:off x="0" y="952499"/>
            <a:ext cx="12192000" cy="59055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199019879"/>
              </p:ext>
            </p:extLst>
          </p:nvPr>
        </p:nvGraphicFramePr>
        <p:xfrm>
          <a:off x="-167525" y="1600229"/>
          <a:ext cx="7787525" cy="56863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037476500"/>
              </p:ext>
            </p:extLst>
          </p:nvPr>
        </p:nvGraphicFramePr>
        <p:xfrm>
          <a:off x="4614908" y="1698626"/>
          <a:ext cx="7688217" cy="528637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3"/>
          <p:cNvSpPr txBox="1">
            <a:spLocks noChangeArrowheads="1"/>
          </p:cNvSpPr>
          <p:nvPr/>
        </p:nvSpPr>
        <p:spPr bwMode="auto">
          <a:xfrm>
            <a:off x="88900" y="6603860"/>
            <a:ext cx="847234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50000"/>
              </a:spcBef>
              <a:spcAft>
                <a:spcPct val="0"/>
              </a:spcAft>
            </a:pPr>
            <a:r>
              <a:rPr lang="en-US" sz="1000" b="1" dirty="0">
                <a:solidFill>
                  <a:srgbClr val="000000"/>
                </a:solidFill>
                <a:latin typeface="Calibri"/>
                <a:cs typeface="Calibri"/>
              </a:rPr>
              <a:t>Source: </a:t>
            </a:r>
            <a:r>
              <a:rPr lang="en-US" sz="1000" b="1" dirty="0" smtClean="0">
                <a:latin typeface="Calibri"/>
                <a:cs typeface="Calibri"/>
              </a:rPr>
              <a:t>American Community Survey</a:t>
            </a:r>
            <a:endParaRPr lang="en-US" sz="1000" b="1" dirty="0">
              <a:solidFill>
                <a:srgbClr val="000000"/>
              </a:solidFill>
              <a:latin typeface="Calibri"/>
              <a:cs typeface="Calibri"/>
            </a:endParaRPr>
          </a:p>
        </p:txBody>
      </p:sp>
      <p:sp>
        <p:nvSpPr>
          <p:cNvPr id="3" name="TextBox 2"/>
          <p:cNvSpPr txBox="1"/>
          <p:nvPr/>
        </p:nvSpPr>
        <p:spPr>
          <a:xfrm>
            <a:off x="2206625" y="952500"/>
            <a:ext cx="834634" cy="477054"/>
          </a:xfrm>
          <a:prstGeom prst="rect">
            <a:avLst/>
          </a:prstGeom>
          <a:noFill/>
        </p:spPr>
        <p:txBody>
          <a:bodyPr wrap="none" rtlCol="0">
            <a:spAutoFit/>
          </a:bodyPr>
          <a:lstStyle/>
          <a:p>
            <a:r>
              <a:rPr lang="en-US" sz="2500" b="1" u="sng" dirty="0" smtClean="0"/>
              <a:t>2005</a:t>
            </a:r>
            <a:endParaRPr lang="en-US" sz="2500" b="1" u="sng" dirty="0"/>
          </a:p>
        </p:txBody>
      </p:sp>
      <p:sp>
        <p:nvSpPr>
          <p:cNvPr id="10" name="TextBox 9"/>
          <p:cNvSpPr txBox="1"/>
          <p:nvPr/>
        </p:nvSpPr>
        <p:spPr>
          <a:xfrm>
            <a:off x="6931025" y="930275"/>
            <a:ext cx="834634" cy="477054"/>
          </a:xfrm>
          <a:prstGeom prst="rect">
            <a:avLst/>
          </a:prstGeom>
          <a:noFill/>
        </p:spPr>
        <p:txBody>
          <a:bodyPr wrap="none" rtlCol="0">
            <a:spAutoFit/>
          </a:bodyPr>
          <a:lstStyle/>
          <a:p>
            <a:r>
              <a:rPr lang="en-US" sz="2500" b="1" u="sng" dirty="0" smtClean="0"/>
              <a:t>2015</a:t>
            </a:r>
            <a:endParaRPr lang="en-US" sz="2500" b="1" u="sng" dirty="0"/>
          </a:p>
        </p:txBody>
      </p:sp>
    </p:spTree>
    <p:extLst>
      <p:ext uri="{BB962C8B-B14F-4D97-AF65-F5344CB8AC3E}">
        <p14:creationId xmlns:p14="http://schemas.microsoft.com/office/powerpoint/2010/main" val="2370137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0" y="949324"/>
          <a:ext cx="12192000" cy="5575301"/>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title"/>
          </p:nvPr>
        </p:nvSpPr>
        <p:spPr>
          <a:xfrm>
            <a:off x="0" y="0"/>
            <a:ext cx="12192000" cy="1033272"/>
          </a:xfrm>
        </p:spPr>
        <p:txBody>
          <a:bodyPr>
            <a:noAutofit/>
          </a:bodyPr>
          <a:lstStyle/>
          <a:p>
            <a:pPr algn="ctr"/>
            <a:r>
              <a:rPr lang="en-US" sz="3200" b="1" u="sng" dirty="0" smtClean="0">
                <a:solidFill>
                  <a:srgbClr val="002060"/>
                </a:solidFill>
                <a:effectLst>
                  <a:outerShdw blurRad="38100" dist="38100" dir="2700000" algn="tl">
                    <a:srgbClr val="000000">
                      <a:alpha val="43137"/>
                    </a:srgbClr>
                  </a:outerShdw>
                </a:effectLst>
                <a:latin typeface="+mn-lt"/>
              </a:rPr>
              <a:t>Travel Time Index: Selected Metropolitan Areas, 2014</a:t>
            </a:r>
            <a:endParaRPr lang="en-US" sz="3200" b="1" u="sng" dirty="0">
              <a:solidFill>
                <a:srgbClr val="002060"/>
              </a:solidFill>
              <a:effectLst>
                <a:outerShdw blurRad="38100" dist="38100" dir="2700000" algn="tl">
                  <a:srgbClr val="000000">
                    <a:alpha val="43137"/>
                  </a:srgbClr>
                </a:outerShdw>
              </a:effectLst>
              <a:latin typeface="+mn-lt"/>
            </a:endParaRPr>
          </a:p>
        </p:txBody>
      </p:sp>
      <p:sp>
        <p:nvSpPr>
          <p:cNvPr id="9" name="Text Box 3"/>
          <p:cNvSpPr txBox="1">
            <a:spLocks noChangeArrowheads="1"/>
          </p:cNvSpPr>
          <p:nvPr/>
        </p:nvSpPr>
        <p:spPr bwMode="auto">
          <a:xfrm>
            <a:off x="0" y="6641960"/>
            <a:ext cx="847234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50000"/>
              </a:spcBef>
              <a:spcAft>
                <a:spcPct val="0"/>
              </a:spcAft>
            </a:pPr>
            <a:r>
              <a:rPr lang="en-US" sz="1000" b="1" u="sng" dirty="0" smtClean="0">
                <a:solidFill>
                  <a:srgbClr val="000000"/>
                </a:solidFill>
                <a:latin typeface="Calibri"/>
                <a:cs typeface="Calibri"/>
              </a:rPr>
              <a:t>Source:</a:t>
            </a:r>
            <a:r>
              <a:rPr lang="en-US" sz="1000" b="1" dirty="0" smtClean="0">
                <a:solidFill>
                  <a:srgbClr val="000000"/>
                </a:solidFill>
                <a:latin typeface="Calibri"/>
                <a:cs typeface="Calibri"/>
              </a:rPr>
              <a:t> </a:t>
            </a:r>
            <a:r>
              <a:rPr lang="en-US" sz="1000" b="1" dirty="0" smtClean="0">
                <a:latin typeface="Calibri"/>
                <a:cs typeface="Calibri"/>
              </a:rPr>
              <a:t>Urban </a:t>
            </a:r>
            <a:r>
              <a:rPr lang="en-US" sz="1000" b="1" dirty="0">
                <a:latin typeface="Calibri"/>
                <a:cs typeface="Calibri"/>
              </a:rPr>
              <a:t>Mobility Scorecard 2015: Texas A&amp;M Transportation Institute </a:t>
            </a:r>
          </a:p>
        </p:txBody>
      </p:sp>
      <p:sp>
        <p:nvSpPr>
          <p:cNvPr id="5" name="TextBox 1"/>
          <p:cNvSpPr txBox="1"/>
          <p:nvPr/>
        </p:nvSpPr>
        <p:spPr>
          <a:xfrm>
            <a:off x="821166" y="955294"/>
            <a:ext cx="3720922" cy="1156081"/>
          </a:xfrm>
          <a:prstGeom prst="rect">
            <a:avLst/>
          </a:prstGeom>
          <a:solidFill>
            <a:srgbClr val="00B05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2400" b="1" dirty="0" smtClean="0">
                <a:solidFill>
                  <a:srgbClr val="000000"/>
                </a:solidFill>
                <a:latin typeface="Calibri" pitchFamily="34" charset="0"/>
              </a:rPr>
              <a:t>1.19 means a trip in heavy</a:t>
            </a:r>
          </a:p>
          <a:p>
            <a:pPr algn="ctr" fontAlgn="base">
              <a:spcBef>
                <a:spcPct val="0"/>
              </a:spcBef>
              <a:spcAft>
                <a:spcPct val="0"/>
              </a:spcAft>
            </a:pPr>
            <a:r>
              <a:rPr lang="en-US" sz="2400" b="1" dirty="0" smtClean="0">
                <a:solidFill>
                  <a:srgbClr val="000000"/>
                </a:solidFill>
                <a:latin typeface="Calibri" pitchFamily="34" charset="0"/>
              </a:rPr>
              <a:t>traffic would be 19% </a:t>
            </a:r>
          </a:p>
          <a:p>
            <a:pPr algn="ctr" fontAlgn="base">
              <a:spcBef>
                <a:spcPct val="0"/>
              </a:spcBef>
              <a:spcAft>
                <a:spcPct val="0"/>
              </a:spcAft>
            </a:pPr>
            <a:r>
              <a:rPr lang="en-US" sz="2400" b="1" dirty="0">
                <a:solidFill>
                  <a:srgbClr val="000000"/>
                </a:solidFill>
                <a:latin typeface="Calibri" pitchFamily="34" charset="0"/>
              </a:rPr>
              <a:t>l</a:t>
            </a:r>
            <a:r>
              <a:rPr lang="en-US" sz="2400" b="1" dirty="0" smtClean="0">
                <a:solidFill>
                  <a:srgbClr val="000000"/>
                </a:solidFill>
                <a:latin typeface="Calibri" pitchFamily="34" charset="0"/>
              </a:rPr>
              <a:t>onger than in light traffic</a:t>
            </a:r>
          </a:p>
        </p:txBody>
      </p:sp>
    </p:spTree>
    <p:extLst>
      <p:ext uri="{BB962C8B-B14F-4D97-AF65-F5344CB8AC3E}">
        <p14:creationId xmlns:p14="http://schemas.microsoft.com/office/powerpoint/2010/main" val="1434064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2295" y="137570"/>
            <a:ext cx="12079705" cy="128654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600" b="1" dirty="0">
                <a:solidFill>
                  <a:srgbClr val="002060"/>
                </a:solidFill>
                <a:effectLst>
                  <a:outerShdw blurRad="38100" dist="38100" dir="2700000" algn="tl">
                    <a:srgbClr val="000000">
                      <a:alpha val="43137"/>
                    </a:srgbClr>
                  </a:outerShdw>
                </a:effectLst>
              </a:rPr>
              <a:t>New Road Construction and Induced </a:t>
            </a:r>
            <a:r>
              <a:rPr lang="en-US" sz="4600" b="1" dirty="0" smtClean="0">
                <a:solidFill>
                  <a:srgbClr val="002060"/>
                </a:solidFill>
                <a:effectLst>
                  <a:outerShdw blurRad="38100" dist="38100" dir="2700000" algn="tl">
                    <a:srgbClr val="000000">
                      <a:alpha val="43137"/>
                    </a:srgbClr>
                  </a:outerShdw>
                </a:effectLst>
              </a:rPr>
              <a:t>Demand: </a:t>
            </a:r>
          </a:p>
          <a:p>
            <a:pPr marL="0" indent="0" algn="ctr">
              <a:buNone/>
            </a:pPr>
            <a:r>
              <a:rPr lang="en-US" sz="4600" b="1" dirty="0" smtClean="0">
                <a:solidFill>
                  <a:srgbClr val="002060"/>
                </a:solidFill>
                <a:effectLst>
                  <a:outerShdw blurRad="38100" dist="38100" dir="2700000" algn="tl">
                    <a:srgbClr val="000000">
                      <a:alpha val="43137"/>
                    </a:srgbClr>
                  </a:outerShdw>
                </a:effectLst>
              </a:rPr>
              <a:t>If we build it they will come …</a:t>
            </a:r>
            <a:endParaRPr lang="en-US" sz="4600" b="1" dirty="0">
              <a:solidFill>
                <a:srgbClr val="FF00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1119138" y="1424113"/>
            <a:ext cx="2673350" cy="3945496"/>
          </a:xfrm>
          <a:prstGeom prst="rect">
            <a:avLst/>
          </a:prstGeom>
        </p:spPr>
      </p:pic>
      <p:pic>
        <p:nvPicPr>
          <p:cNvPr id="2" name="Picture 1"/>
          <p:cNvPicPr>
            <a:picLocks noChangeAspect="1"/>
          </p:cNvPicPr>
          <p:nvPr/>
        </p:nvPicPr>
        <p:blipFill>
          <a:blip r:embed="rId4"/>
          <a:stretch>
            <a:fillRect/>
          </a:stretch>
        </p:blipFill>
        <p:spPr>
          <a:xfrm>
            <a:off x="3792488" y="2606374"/>
            <a:ext cx="3492500" cy="3492500"/>
          </a:xfrm>
          <a:prstGeom prst="rect">
            <a:avLst/>
          </a:prstGeom>
        </p:spPr>
      </p:pic>
      <p:pic>
        <p:nvPicPr>
          <p:cNvPr id="3" name="Picture 2"/>
          <p:cNvPicPr>
            <a:picLocks noChangeAspect="1"/>
          </p:cNvPicPr>
          <p:nvPr/>
        </p:nvPicPr>
        <p:blipFill>
          <a:blip r:embed="rId5"/>
          <a:stretch>
            <a:fillRect/>
          </a:stretch>
        </p:blipFill>
        <p:spPr>
          <a:xfrm>
            <a:off x="7284988" y="4095150"/>
            <a:ext cx="3727450" cy="2548918"/>
          </a:xfrm>
          <a:prstGeom prst="rect">
            <a:avLst/>
          </a:prstGeom>
        </p:spPr>
      </p:pic>
    </p:spTree>
    <p:extLst>
      <p:ext uri="{BB962C8B-B14F-4D97-AF65-F5344CB8AC3E}">
        <p14:creationId xmlns:p14="http://schemas.microsoft.com/office/powerpoint/2010/main" val="2241557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77" y="0"/>
            <a:ext cx="7666074" cy="728052"/>
          </a:xfrm>
        </p:spPr>
        <p:txBody>
          <a:bodyPr/>
          <a:lstStyle/>
          <a:p>
            <a:pPr algn="ctr"/>
            <a:r>
              <a:rPr lang="en-US" b="1" u="sng" dirty="0">
                <a:solidFill>
                  <a:srgbClr val="002060"/>
                </a:solidFill>
                <a:effectLst>
                  <a:outerShdw blurRad="38100" dist="38100" dir="2700000" algn="tl">
                    <a:srgbClr val="000000">
                      <a:alpha val="43137"/>
                    </a:srgbClr>
                  </a:outerShdw>
                </a:effectLst>
                <a:latin typeface="+mn-lt"/>
              </a:rPr>
              <a:t>Will a robot soon take your job?  </a:t>
            </a:r>
          </a:p>
        </p:txBody>
      </p:sp>
      <p:pic>
        <p:nvPicPr>
          <p:cNvPr id="4" name="Content Placeholder 3"/>
          <p:cNvPicPr>
            <a:picLocks noGrp="1" noChangeAspect="1"/>
          </p:cNvPicPr>
          <p:nvPr>
            <p:ph idx="1"/>
          </p:nvPr>
        </p:nvPicPr>
        <p:blipFill>
          <a:blip r:embed="rId2"/>
          <a:stretch>
            <a:fillRect/>
          </a:stretch>
        </p:blipFill>
        <p:spPr>
          <a:xfrm>
            <a:off x="191386" y="866274"/>
            <a:ext cx="6370585" cy="3191183"/>
          </a:xfrm>
          <a:prstGeom prst="rect">
            <a:avLst/>
          </a:prstGeom>
        </p:spPr>
      </p:pic>
      <p:pic>
        <p:nvPicPr>
          <p:cNvPr id="5" name="Picture 4"/>
          <p:cNvPicPr>
            <a:picLocks noChangeAspect="1"/>
          </p:cNvPicPr>
          <p:nvPr/>
        </p:nvPicPr>
        <p:blipFill>
          <a:blip r:embed="rId3"/>
          <a:stretch>
            <a:fillRect/>
          </a:stretch>
        </p:blipFill>
        <p:spPr>
          <a:xfrm>
            <a:off x="6661402" y="2917620"/>
            <a:ext cx="5434345" cy="3315499"/>
          </a:xfrm>
          <a:prstGeom prst="rect">
            <a:avLst/>
          </a:prstGeom>
        </p:spPr>
      </p:pic>
      <p:sp>
        <p:nvSpPr>
          <p:cNvPr id="6" name="TextBox 5"/>
          <p:cNvSpPr txBox="1"/>
          <p:nvPr/>
        </p:nvSpPr>
        <p:spPr>
          <a:xfrm>
            <a:off x="6958916" y="2017217"/>
            <a:ext cx="3866147" cy="646331"/>
          </a:xfrm>
          <a:prstGeom prst="rect">
            <a:avLst/>
          </a:prstGeom>
          <a:noFill/>
        </p:spPr>
        <p:txBody>
          <a:bodyPr wrap="square" rtlCol="0">
            <a:spAutoFit/>
          </a:bodyPr>
          <a:lstStyle/>
          <a:p>
            <a:r>
              <a:rPr lang="en-US" sz="3600" b="1" i="1" dirty="0">
                <a:solidFill>
                  <a:srgbClr val="002060"/>
                </a:solidFill>
                <a:effectLst>
                  <a:outerShdw blurRad="38100" dist="38100" dir="2700000" algn="tl">
                    <a:srgbClr val="000000">
                      <a:alpha val="43137"/>
                    </a:srgbClr>
                  </a:outerShdw>
                </a:effectLst>
              </a:rPr>
              <a:t>Probably not…but</a:t>
            </a:r>
          </a:p>
        </p:txBody>
      </p:sp>
    </p:spTree>
    <p:extLst>
      <p:ext uri="{BB962C8B-B14F-4D97-AF65-F5344CB8AC3E}">
        <p14:creationId xmlns:p14="http://schemas.microsoft.com/office/powerpoint/2010/main" val="2447411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01689" cy="643466"/>
          </a:xfrm>
        </p:spPr>
        <p:txBody>
          <a:bodyPr>
            <a:normAutofit/>
          </a:bodyPr>
          <a:lstStyle/>
          <a:p>
            <a:pPr algn="ctr">
              <a:tabLst>
                <a:tab pos="3770313" algn="l"/>
              </a:tabLst>
            </a:pPr>
            <a:r>
              <a:rPr lang="en-US" sz="3200" b="1" dirty="0" smtClean="0">
                <a:solidFill>
                  <a:srgbClr val="002060"/>
                </a:solidFill>
                <a:effectLst>
                  <a:outerShdw blurRad="38100" dist="38100" dir="2700000" algn="tl">
                    <a:srgbClr val="000000">
                      <a:alpha val="43137"/>
                    </a:srgbClr>
                  </a:outerShdw>
                </a:effectLst>
                <a:latin typeface="+mn-lt"/>
              </a:rPr>
              <a:t>   </a:t>
            </a:r>
            <a:r>
              <a:rPr lang="en-US" sz="3200" b="1" u="sng" dirty="0" smtClean="0">
                <a:solidFill>
                  <a:srgbClr val="002060"/>
                </a:solidFill>
                <a:effectLst>
                  <a:outerShdw blurRad="38100" dist="38100" dir="2700000" algn="tl">
                    <a:srgbClr val="000000">
                      <a:alpha val="43137"/>
                    </a:srgbClr>
                  </a:outerShdw>
                </a:effectLst>
                <a:latin typeface="+mn-lt"/>
              </a:rPr>
              <a:t>Output and Employment in U.S. Manufacturing: 2001-2015</a:t>
            </a:r>
            <a:endParaRPr lang="en-US" sz="3200" b="1" u="sng" dirty="0">
              <a:solidFill>
                <a:srgbClr val="002060"/>
              </a:solidFill>
              <a:effectLst>
                <a:outerShdw blurRad="38100" dist="38100" dir="2700000" algn="tl">
                  <a:srgbClr val="000000">
                    <a:alpha val="43137"/>
                  </a:srgbClr>
                </a:outerShdw>
              </a:effectLst>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2197378"/>
              </p:ext>
            </p:extLst>
          </p:nvPr>
        </p:nvGraphicFramePr>
        <p:xfrm>
          <a:off x="0" y="642938"/>
          <a:ext cx="12192000" cy="6215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6594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5029"/>
          </a:xfrm>
        </p:spPr>
        <p:txBody>
          <a:bodyPr anchor="t">
            <a:noAutofit/>
          </a:bodyPr>
          <a:lstStyle/>
          <a:p>
            <a:pPr algn="ctr"/>
            <a:r>
              <a:rPr lang="en-US" sz="3600" b="1" u="sng" dirty="0">
                <a:solidFill>
                  <a:srgbClr val="002060"/>
                </a:solidFill>
                <a:effectLst>
                  <a:outerShdw blurRad="38100" dist="38100" dir="2700000" algn="tl">
                    <a:srgbClr val="000000">
                      <a:alpha val="43137"/>
                    </a:srgbClr>
                  </a:outerShdw>
                </a:effectLst>
                <a:latin typeface="+mn-lt"/>
              </a:rPr>
              <a:t>Occupations Most (Least) Susceptible to Automation: </a:t>
            </a:r>
            <a:br>
              <a:rPr lang="en-US" sz="3600" b="1" u="sng" dirty="0">
                <a:solidFill>
                  <a:srgbClr val="002060"/>
                </a:solidFill>
                <a:effectLst>
                  <a:outerShdw blurRad="38100" dist="38100" dir="2700000" algn="tl">
                    <a:srgbClr val="000000">
                      <a:alpha val="43137"/>
                    </a:srgbClr>
                  </a:outerShdw>
                </a:effectLst>
                <a:latin typeface="+mn-lt"/>
              </a:rPr>
            </a:br>
            <a:r>
              <a:rPr lang="en-US" sz="3600" b="1" u="sng" dirty="0">
                <a:solidFill>
                  <a:srgbClr val="002060"/>
                </a:solidFill>
                <a:effectLst>
                  <a:outerShdw blurRad="38100" dist="38100" dir="2700000" algn="tl">
                    <a:srgbClr val="000000">
                      <a:alpha val="43137"/>
                    </a:srgbClr>
                  </a:outerShdw>
                </a:effectLst>
                <a:latin typeface="+mn-lt"/>
              </a:rPr>
              <a:t>Percent of Jobs in </a:t>
            </a:r>
            <a:r>
              <a:rPr lang="en-US" sz="3600" b="1" i="1" u="sng" dirty="0">
                <a:solidFill>
                  <a:srgbClr val="002060"/>
                </a:solidFill>
                <a:effectLst>
                  <a:outerShdw blurRad="38100" dist="38100" dir="2700000" algn="tl">
                    <a:srgbClr val="000000">
                      <a:alpha val="43137"/>
                    </a:srgbClr>
                  </a:outerShdw>
                </a:effectLst>
                <a:latin typeface="+mn-lt"/>
              </a:rPr>
              <a:t>“High Risk” </a:t>
            </a:r>
            <a:r>
              <a:rPr lang="en-US" sz="3600" b="1" u="sng" dirty="0">
                <a:solidFill>
                  <a:srgbClr val="002060"/>
                </a:solidFill>
                <a:effectLst>
                  <a:outerShdw blurRad="38100" dist="38100" dir="2700000" algn="tl">
                    <a:srgbClr val="000000">
                      <a:alpha val="43137"/>
                    </a:srgbClr>
                  </a:outerShdw>
                </a:effectLst>
                <a:latin typeface="+mn-lt"/>
              </a:rPr>
              <a:t>Category</a:t>
            </a:r>
            <a:br>
              <a:rPr lang="en-US" sz="3600" b="1" u="sng" dirty="0">
                <a:solidFill>
                  <a:srgbClr val="002060"/>
                </a:solidFill>
                <a:effectLst>
                  <a:outerShdw blurRad="38100" dist="38100" dir="2700000" algn="tl">
                    <a:srgbClr val="000000">
                      <a:alpha val="43137"/>
                    </a:srgbClr>
                  </a:outerShdw>
                </a:effectLst>
                <a:latin typeface="+mn-lt"/>
              </a:rPr>
            </a:br>
            <a:endParaRPr lang="en-US" sz="3600" b="1" u="sng" dirty="0">
              <a:solidFill>
                <a:srgbClr val="002060"/>
              </a:solidFill>
              <a:effectLst>
                <a:outerShdw blurRad="38100" dist="38100" dir="2700000" algn="tl">
                  <a:srgbClr val="000000">
                    <a:alpha val="43137"/>
                  </a:srgbClr>
                </a:outerShdw>
              </a:effectLst>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6896528"/>
              </p:ext>
            </p:extLst>
          </p:nvPr>
        </p:nvGraphicFramePr>
        <p:xfrm>
          <a:off x="0" y="1145512"/>
          <a:ext cx="12192000" cy="534572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591718"/>
            <a:ext cx="11491223" cy="276999"/>
          </a:xfrm>
          <a:prstGeom prst="rect">
            <a:avLst/>
          </a:prstGeom>
          <a:noFill/>
        </p:spPr>
        <p:txBody>
          <a:bodyPr wrap="none" rtlCol="0">
            <a:spAutoFit/>
          </a:bodyPr>
          <a:lstStyle/>
          <a:p>
            <a:r>
              <a:rPr lang="en-US" sz="1200" b="1" u="sng" dirty="0"/>
              <a:t>Source</a:t>
            </a:r>
            <a:r>
              <a:rPr lang="en-US" sz="1200" b="1" dirty="0"/>
              <a:t>: Carl Benedikt Frey and Michael A. Osborne, “The Future of Employment: How Susceptible Are Jobs to Computerisation?” Oxford University Martin School, Sept. 17, 2013</a:t>
            </a:r>
          </a:p>
        </p:txBody>
      </p:sp>
    </p:spTree>
    <p:extLst>
      <p:ext uri="{BB962C8B-B14F-4D97-AF65-F5344CB8AC3E}">
        <p14:creationId xmlns:p14="http://schemas.microsoft.com/office/powerpoint/2010/main" val="3093308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05481"/>
          </a:xfrm>
        </p:spPr>
        <p:txBody>
          <a:bodyPr>
            <a:normAutofit/>
          </a:bodyPr>
          <a:lstStyle/>
          <a:p>
            <a:pPr algn="ctr"/>
            <a:r>
              <a:rPr lang="en-US" sz="3200" b="1" u="sng" dirty="0">
                <a:solidFill>
                  <a:srgbClr val="002060"/>
                </a:solidFill>
                <a:effectLst>
                  <a:outerShdw blurRad="38100" dist="38100" dir="2700000" algn="tl">
                    <a:srgbClr val="000000">
                      <a:alpha val="43137"/>
                    </a:srgbClr>
                  </a:outerShdw>
                </a:effectLst>
                <a:latin typeface="+mn-lt"/>
              </a:rPr>
              <a:t>What determines if a job is vulnerable?</a:t>
            </a:r>
          </a:p>
        </p:txBody>
      </p:sp>
      <p:sp>
        <p:nvSpPr>
          <p:cNvPr id="3" name="Content Placeholder 2"/>
          <p:cNvSpPr>
            <a:spLocks noGrp="1"/>
          </p:cNvSpPr>
          <p:nvPr>
            <p:ph idx="1"/>
          </p:nvPr>
        </p:nvSpPr>
        <p:spPr>
          <a:xfrm>
            <a:off x="0" y="926756"/>
            <a:ext cx="12192000" cy="5931244"/>
          </a:xfrm>
        </p:spPr>
        <p:txBody>
          <a:bodyPr>
            <a:normAutofit/>
          </a:bodyPr>
          <a:lstStyle/>
          <a:p>
            <a:r>
              <a:rPr lang="en-US" sz="3200" b="1" i="1" u="sng" dirty="0">
                <a:solidFill>
                  <a:srgbClr val="002060"/>
                </a:solidFill>
              </a:rPr>
              <a:t>The key is not necessarily the level of education required for each job, though this may play a role</a:t>
            </a:r>
            <a:r>
              <a:rPr lang="en-US" sz="3200" b="1" i="1" dirty="0">
                <a:solidFill>
                  <a:srgbClr val="002060"/>
                </a:solidFill>
              </a:rPr>
              <a:t>.  </a:t>
            </a:r>
            <a:r>
              <a:rPr lang="en-US" sz="3200" b="1" dirty="0">
                <a:solidFill>
                  <a:srgbClr val="002060"/>
                </a:solidFill>
              </a:rPr>
              <a:t>Instead, a deciding factor is the extent to which jobs require creative and social intelligence, perception, interpretation and the ability to manipulate as opposed to being dominated by repetitive, routine tasks capable of being learned by machines fueled by artificial intelligence.  </a:t>
            </a:r>
          </a:p>
          <a:p>
            <a:endParaRPr lang="en-US" sz="3200" b="1" dirty="0">
              <a:solidFill>
                <a:srgbClr val="002060"/>
              </a:solidFill>
            </a:endParaRPr>
          </a:p>
          <a:p>
            <a:r>
              <a:rPr lang="en-US" sz="3200" b="1" i="1" u="sng" dirty="0">
                <a:solidFill>
                  <a:srgbClr val="002060"/>
                </a:solidFill>
              </a:rPr>
              <a:t>Repetitive, predictable tasks are susceptible to machine learning and the application of artificial intelligence</a:t>
            </a:r>
            <a:r>
              <a:rPr lang="en-US" sz="3200" b="1" i="1" dirty="0">
                <a:solidFill>
                  <a:srgbClr val="002060"/>
                </a:solidFill>
              </a:rPr>
              <a:t>.  </a:t>
            </a:r>
            <a:r>
              <a:rPr lang="en-US" sz="3200" b="1" dirty="0">
                <a:solidFill>
                  <a:srgbClr val="002060"/>
                </a:solidFill>
              </a:rPr>
              <a:t>Thus, college professors, despite their Ph.D.’s, may indeed find some of their number being replaced by learner driven technology that is capable of doing what they do, but at a reduced cost.</a:t>
            </a:r>
            <a:r>
              <a:rPr lang="en-US" sz="3200" dirty="0">
                <a:solidFill>
                  <a:srgbClr val="002060"/>
                </a:solidFill>
              </a:rPr>
              <a:t> </a:t>
            </a:r>
            <a:endParaRPr lang="en-US" sz="3200" b="1" dirty="0">
              <a:solidFill>
                <a:srgbClr val="002060"/>
              </a:solidFill>
            </a:endParaRPr>
          </a:p>
          <a:p>
            <a:endParaRPr lang="en-US" sz="3200" b="1" dirty="0">
              <a:solidFill>
                <a:srgbClr val="002060"/>
              </a:solidFill>
            </a:endParaRPr>
          </a:p>
        </p:txBody>
      </p:sp>
    </p:spTree>
    <p:extLst>
      <p:ext uri="{BB962C8B-B14F-4D97-AF65-F5344CB8AC3E}">
        <p14:creationId xmlns:p14="http://schemas.microsoft.com/office/powerpoint/2010/main" val="3378001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extBox 4"/>
          <p:cNvSpPr txBox="1"/>
          <p:nvPr/>
        </p:nvSpPr>
        <p:spPr>
          <a:xfrm>
            <a:off x="1443789" y="247876"/>
            <a:ext cx="9625264"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       </a:t>
            </a:r>
            <a:r>
              <a:rPr lang="en-US" sz="3600" b="1" dirty="0">
                <a:solidFill>
                  <a:srgbClr val="002060"/>
                </a:solidFill>
                <a:effectLst>
                  <a:outerShdw blurRad="38100" dist="38100" dir="2700000" algn="tl">
                    <a:srgbClr val="000000">
                      <a:alpha val="43137"/>
                    </a:srgbClr>
                  </a:outerShdw>
                </a:effectLst>
              </a:rPr>
              <a:t>The LGBTQ Community in Hampton Roads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441" y="1159678"/>
            <a:ext cx="7611961" cy="5420420"/>
          </a:xfrm>
          <a:prstGeom prst="rect">
            <a:avLst/>
          </a:prstGeom>
          <a:ln>
            <a:solidFill>
              <a:srgbClr val="002060"/>
            </a:solidFill>
          </a:ln>
        </p:spPr>
      </p:pic>
    </p:spTree>
    <p:extLst>
      <p:ext uri="{BB962C8B-B14F-4D97-AF65-F5344CB8AC3E}">
        <p14:creationId xmlns:p14="http://schemas.microsoft.com/office/powerpoint/2010/main" val="169854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47536" y="0"/>
            <a:ext cx="10052239" cy="584775"/>
          </a:xfrm>
          <a:prstGeom prst="rect">
            <a:avLst/>
          </a:prstGeom>
          <a:noFill/>
        </p:spPr>
        <p:txBody>
          <a:bodyPr wrap="none" rtlCol="0">
            <a:spAutoFit/>
          </a:bodyPr>
          <a:lstStyle/>
          <a:p>
            <a:r>
              <a:rPr lang="en-US" sz="3200" b="1" u="sng" dirty="0">
                <a:solidFill>
                  <a:srgbClr val="002060"/>
                </a:solidFill>
                <a:effectLst>
                  <a:outerShdw blurRad="38100" dist="38100" dir="2700000" algn="tl">
                    <a:srgbClr val="000000">
                      <a:alpha val="43137"/>
                    </a:srgbClr>
                  </a:outerShdw>
                </a:effectLst>
              </a:rPr>
              <a:t>Comparing Real Rates of Economic Growth, After Inflation</a:t>
            </a:r>
          </a:p>
        </p:txBody>
      </p:sp>
      <p:graphicFrame>
        <p:nvGraphicFramePr>
          <p:cNvPr id="6" name="Object 2"/>
          <p:cNvGraphicFramePr>
            <a:graphicFrameLocks noChangeAspect="1"/>
          </p:cNvGraphicFramePr>
          <p:nvPr>
            <p:extLst>
              <p:ext uri="{D42A27DB-BD31-4B8C-83A1-F6EECF244321}">
                <p14:modId xmlns:p14="http://schemas.microsoft.com/office/powerpoint/2010/main" val="461883447"/>
              </p:ext>
            </p:extLst>
          </p:nvPr>
        </p:nvGraphicFramePr>
        <p:xfrm>
          <a:off x="-1" y="666044"/>
          <a:ext cx="12192001" cy="619195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p:cNvCxnSpPr/>
          <p:nvPr/>
        </p:nvCxnSpPr>
        <p:spPr>
          <a:xfrm flipV="1">
            <a:off x="8836531" y="3265139"/>
            <a:ext cx="0" cy="8580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1"/>
          <p:cNvSpPr txBox="1"/>
          <p:nvPr/>
        </p:nvSpPr>
        <p:spPr>
          <a:xfrm>
            <a:off x="7477124" y="3964764"/>
            <a:ext cx="2718816" cy="45111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b="1" dirty="0">
                <a:solidFill>
                  <a:srgbClr val="FF0000"/>
                </a:solidFill>
                <a:effectLst>
                  <a:outerShdw blurRad="38100" dist="38100" dir="2700000" algn="tl">
                    <a:srgbClr val="000000">
                      <a:alpha val="43137"/>
                    </a:srgbClr>
                  </a:outerShdw>
                </a:effectLst>
              </a:rPr>
              <a:t>Hampton Roads</a:t>
            </a:r>
          </a:p>
        </p:txBody>
      </p:sp>
      <p:sp>
        <p:nvSpPr>
          <p:cNvPr id="10" name="TextBox 1"/>
          <p:cNvSpPr txBox="1"/>
          <p:nvPr/>
        </p:nvSpPr>
        <p:spPr>
          <a:xfrm>
            <a:off x="8318920" y="1277617"/>
            <a:ext cx="1035223" cy="5715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effectLst>
                  <a:outerShdw blurRad="38100" dist="38100" dir="2700000" algn="tl">
                    <a:srgbClr val="000000">
                      <a:alpha val="43137"/>
                    </a:srgbClr>
                  </a:outerShdw>
                </a:effectLst>
              </a:rPr>
              <a:t>   </a:t>
            </a:r>
            <a:r>
              <a:rPr lang="en-US" sz="3200" b="1" dirty="0">
                <a:solidFill>
                  <a:srgbClr val="002060"/>
                </a:solidFill>
                <a:effectLst>
                  <a:outerShdw blurRad="38100" dist="38100" dir="2700000" algn="tl">
                    <a:srgbClr val="000000">
                      <a:alpha val="43137"/>
                    </a:srgbClr>
                  </a:outerShdw>
                </a:effectLst>
              </a:rPr>
              <a:t>U.S.</a:t>
            </a:r>
          </a:p>
        </p:txBody>
      </p:sp>
      <p:cxnSp>
        <p:nvCxnSpPr>
          <p:cNvPr id="11" name="Straight Arrow Connector 10"/>
          <p:cNvCxnSpPr/>
          <p:nvPr/>
        </p:nvCxnSpPr>
        <p:spPr>
          <a:xfrm>
            <a:off x="8836531" y="1849209"/>
            <a:ext cx="0" cy="47532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0149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53979"/>
          </a:xfrm>
        </p:spPr>
        <p:txBody>
          <a:bodyPr>
            <a:normAutofit/>
          </a:bodyPr>
          <a:lstStyle/>
          <a:p>
            <a:pPr algn="ctr"/>
            <a:r>
              <a:rPr lang="en-US" sz="3600" b="1" u="sng" dirty="0">
                <a:solidFill>
                  <a:srgbClr val="002060"/>
                </a:solidFill>
                <a:effectLst>
                  <a:outerShdw blurRad="38100" dist="38100" dir="2700000" algn="tl">
                    <a:srgbClr val="000000">
                      <a:alpha val="43137"/>
                    </a:srgbClr>
                  </a:outerShdw>
                </a:effectLst>
                <a:latin typeface="+mn-lt"/>
              </a:rPr>
              <a:t>How large is the LGBTQ Community in Hampton Roads?</a:t>
            </a:r>
          </a:p>
        </p:txBody>
      </p:sp>
      <p:sp>
        <p:nvSpPr>
          <p:cNvPr id="3" name="Content Placeholder 2"/>
          <p:cNvSpPr>
            <a:spLocks noGrp="1"/>
          </p:cNvSpPr>
          <p:nvPr>
            <p:ph idx="1"/>
          </p:nvPr>
        </p:nvSpPr>
        <p:spPr>
          <a:xfrm>
            <a:off x="0" y="753978"/>
            <a:ext cx="12192000" cy="6104021"/>
          </a:xfrm>
        </p:spPr>
        <p:txBody>
          <a:bodyPr>
            <a:normAutofit/>
          </a:bodyPr>
          <a:lstStyle/>
          <a:p>
            <a:endParaRPr lang="en-US" sz="3200" b="1" dirty="0">
              <a:solidFill>
                <a:srgbClr val="002060"/>
              </a:solidFill>
            </a:endParaRPr>
          </a:p>
          <a:p>
            <a:r>
              <a:rPr lang="en-US" sz="3600" b="1" dirty="0">
                <a:solidFill>
                  <a:srgbClr val="002060"/>
                </a:solidFill>
              </a:rPr>
              <a:t>This is not easy to answer because unlike Canada, individuals in the United States do not identify their sexual orientation in the Census.  A series of reputable surveys, however, suggest that about 3-5 percent of the U.S. population identifies as LBGTQ.   </a:t>
            </a:r>
          </a:p>
          <a:p>
            <a:endParaRPr lang="en-US" sz="3600" b="1" dirty="0">
              <a:solidFill>
                <a:srgbClr val="002060"/>
              </a:solidFill>
            </a:endParaRPr>
          </a:p>
          <a:p>
            <a:r>
              <a:rPr lang="en-US" sz="3600" b="1" dirty="0">
                <a:solidFill>
                  <a:srgbClr val="002060"/>
                </a:solidFill>
              </a:rPr>
              <a:t>Even so, it is not clear that all individuals respond to such surveys with complete candor.</a:t>
            </a:r>
          </a:p>
          <a:p>
            <a:pPr marL="0" indent="0">
              <a:buNone/>
            </a:pPr>
            <a:endParaRPr lang="en-US" sz="3200" b="1" dirty="0">
              <a:solidFill>
                <a:srgbClr val="002060"/>
              </a:solidFill>
            </a:endParaRPr>
          </a:p>
        </p:txBody>
      </p:sp>
    </p:spTree>
    <p:extLst>
      <p:ext uri="{BB962C8B-B14F-4D97-AF65-F5344CB8AC3E}">
        <p14:creationId xmlns:p14="http://schemas.microsoft.com/office/powerpoint/2010/main" val="742641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8147"/>
          </a:xfrm>
        </p:spPr>
        <p:txBody>
          <a:bodyPr>
            <a:normAutofit/>
          </a:bodyPr>
          <a:lstStyle/>
          <a:p>
            <a:pPr algn="ctr"/>
            <a:r>
              <a:rPr lang="en-US" sz="3200" b="1" u="sng" dirty="0">
                <a:solidFill>
                  <a:srgbClr val="002060"/>
                </a:solidFill>
                <a:effectLst>
                  <a:outerShdw blurRad="38100" dist="38100" dir="2700000" algn="tl">
                    <a:srgbClr val="000000">
                      <a:alpha val="43137"/>
                    </a:srgbClr>
                  </a:outerShdw>
                </a:effectLst>
                <a:latin typeface="+mn-lt"/>
              </a:rPr>
              <a:t>LGBTQ Percentages from Well-Regarded Gallup Surveys, 2012-2014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7616090"/>
              </p:ext>
            </p:extLst>
          </p:nvPr>
        </p:nvGraphicFramePr>
        <p:xfrm>
          <a:off x="0" y="818146"/>
          <a:ext cx="12192000" cy="60398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7309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4989442"/>
              </p:ext>
            </p:extLst>
          </p:nvPr>
        </p:nvGraphicFramePr>
        <p:xfrm>
          <a:off x="350873" y="563525"/>
          <a:ext cx="11174819" cy="5932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752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53979"/>
          </a:xfrm>
        </p:spPr>
        <p:txBody>
          <a:bodyPr>
            <a:normAutofit/>
          </a:bodyPr>
          <a:lstStyle/>
          <a:p>
            <a:pPr algn="ctr"/>
            <a:r>
              <a:rPr lang="en-US" sz="4000" b="1" u="sng" dirty="0">
                <a:solidFill>
                  <a:srgbClr val="002060"/>
                </a:solidFill>
                <a:effectLst>
                  <a:outerShdw blurRad="38100" dist="38100" dir="2700000" algn="tl">
                    <a:srgbClr val="000000">
                      <a:alpha val="43137"/>
                    </a:srgbClr>
                  </a:outerShdw>
                </a:effectLst>
                <a:latin typeface="+mn-lt"/>
              </a:rPr>
              <a:t>Gay/Heterosexual Wage Differentials in Canada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528662"/>
              </p:ext>
            </p:extLst>
          </p:nvPr>
        </p:nvGraphicFramePr>
        <p:xfrm>
          <a:off x="0" y="753978"/>
          <a:ext cx="12192000" cy="61040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5619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3652947"/>
          </a:xfrm>
        </p:spPr>
        <p:txBody>
          <a:bodyPr>
            <a:noAutofit/>
          </a:bodyPr>
          <a:lstStyle/>
          <a:p>
            <a:r>
              <a:rPr lang="en-US" sz="3600" b="1" dirty="0">
                <a:solidFill>
                  <a:srgbClr val="002060"/>
                </a:solidFill>
              </a:rPr>
              <a:t>We estimate that slightly more than 45,000 workers in Hampton Roads are LGBTQ in orientation.</a:t>
            </a:r>
          </a:p>
          <a:p>
            <a:pPr marL="0" indent="0">
              <a:buNone/>
            </a:pPr>
            <a:endParaRPr lang="en-US" sz="3600" b="1" dirty="0">
              <a:solidFill>
                <a:srgbClr val="002060"/>
              </a:solidFill>
            </a:endParaRPr>
          </a:p>
          <a:p>
            <a:r>
              <a:rPr lang="en-US" sz="3600" b="1" dirty="0">
                <a:solidFill>
                  <a:srgbClr val="002060"/>
                </a:solidFill>
              </a:rPr>
              <a:t>Based upon their occupations, we also estimate that they earned $2.01 billion in wage income in 2015---about 4.86% of our regional total.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6463" y="3652947"/>
            <a:ext cx="5213497" cy="3205053"/>
          </a:xfrm>
          <a:prstGeom prst="rect">
            <a:avLst/>
          </a:prstGeom>
        </p:spPr>
      </p:pic>
    </p:spTree>
    <p:extLst>
      <p:ext uri="{BB962C8B-B14F-4D97-AF65-F5344CB8AC3E}">
        <p14:creationId xmlns:p14="http://schemas.microsoft.com/office/powerpoint/2010/main" val="15545179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41683"/>
          </a:xfrm>
        </p:spPr>
        <p:txBody>
          <a:bodyPr>
            <a:normAutofit/>
          </a:bodyPr>
          <a:lstStyle/>
          <a:p>
            <a:pPr algn="ctr"/>
            <a:r>
              <a:rPr lang="en-US" sz="3600" b="1" u="sng" dirty="0">
                <a:solidFill>
                  <a:srgbClr val="002060"/>
                </a:solidFill>
                <a:effectLst>
                  <a:outerShdw blurRad="38100" dist="38100" dir="2700000" algn="tl">
                    <a:srgbClr val="000000">
                      <a:alpha val="43137"/>
                    </a:srgbClr>
                  </a:outerShdw>
                </a:effectLst>
                <a:latin typeface="+mn-lt"/>
              </a:rPr>
              <a:t>Same Sex Marriages in Hampton Roads, 2015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8235035"/>
              </p:ext>
            </p:extLst>
          </p:nvPr>
        </p:nvGraphicFramePr>
        <p:xfrm>
          <a:off x="104272" y="548178"/>
          <a:ext cx="11983455" cy="6444288"/>
        </p:xfrm>
        <a:graphic>
          <a:graphicData uri="http://schemas.openxmlformats.org/drawingml/2006/table">
            <a:tbl>
              <a:tblPr firstRow="1" firstCol="1" bandRow="1">
                <a:tableStyleId>{5C22544A-7EE6-4342-B048-85BDC9FD1C3A}</a:tableStyleId>
              </a:tblPr>
              <a:tblGrid>
                <a:gridCol w="2980099">
                  <a:extLst>
                    <a:ext uri="{9D8B030D-6E8A-4147-A177-3AD203B41FA5}">
                      <a16:colId xmlns:a16="http://schemas.microsoft.com/office/drawing/2014/main" xmlns="" val="2363930391"/>
                    </a:ext>
                  </a:extLst>
                </a:gridCol>
                <a:gridCol w="3553411">
                  <a:extLst>
                    <a:ext uri="{9D8B030D-6E8A-4147-A177-3AD203B41FA5}">
                      <a16:colId xmlns:a16="http://schemas.microsoft.com/office/drawing/2014/main" xmlns="" val="4133811255"/>
                    </a:ext>
                  </a:extLst>
                </a:gridCol>
                <a:gridCol w="2719131">
                  <a:extLst>
                    <a:ext uri="{9D8B030D-6E8A-4147-A177-3AD203B41FA5}">
                      <a16:colId xmlns:a16="http://schemas.microsoft.com/office/drawing/2014/main" xmlns="" val="3153956318"/>
                    </a:ext>
                  </a:extLst>
                </a:gridCol>
                <a:gridCol w="2730814">
                  <a:extLst>
                    <a:ext uri="{9D8B030D-6E8A-4147-A177-3AD203B41FA5}">
                      <a16:colId xmlns:a16="http://schemas.microsoft.com/office/drawing/2014/main" xmlns="" val="1273321166"/>
                    </a:ext>
                  </a:extLst>
                </a:gridCol>
              </a:tblGrid>
              <a:tr h="592128">
                <a:tc>
                  <a:txBody>
                    <a:bodyPr/>
                    <a:lstStyle/>
                    <a:p>
                      <a:pPr marL="0" marR="0" algn="ctr">
                        <a:lnSpc>
                          <a:spcPct val="150000"/>
                        </a:lnSpc>
                      </a:pPr>
                      <a:r>
                        <a:rPr lang="en-US" sz="2400" b="1" u="sng" dirty="0">
                          <a:solidFill>
                            <a:srgbClr val="002060"/>
                          </a:solidFill>
                          <a:effectLst>
                            <a:outerShdw blurRad="38100" dist="38100" dir="2700000" algn="tl">
                              <a:srgbClr val="000000">
                                <a:alpha val="43137"/>
                              </a:srgbClr>
                            </a:outerShdw>
                          </a:effectLst>
                        </a:rPr>
                        <a:t>City</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2400" b="1" u="sng" dirty="0">
                          <a:solidFill>
                            <a:srgbClr val="002060"/>
                          </a:solidFill>
                          <a:effectLst>
                            <a:outerShdw blurRad="38100" dist="38100" dir="2700000" algn="tl">
                              <a:srgbClr val="000000">
                                <a:alpha val="43137"/>
                              </a:srgbClr>
                            </a:outerShdw>
                          </a:effectLst>
                        </a:rPr>
                        <a:t>Total</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2400" b="1" u="sng" dirty="0">
                          <a:solidFill>
                            <a:srgbClr val="002060"/>
                          </a:solidFill>
                          <a:effectLst>
                            <a:outerShdw blurRad="38100" dist="38100" dir="2700000" algn="tl">
                              <a:srgbClr val="000000">
                                <a:alpha val="43137"/>
                              </a:srgbClr>
                            </a:outerShdw>
                          </a:effectLst>
                        </a:rPr>
                        <a:t>Same-Sex</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2400" b="1" u="sng" dirty="0">
                          <a:solidFill>
                            <a:srgbClr val="002060"/>
                          </a:solidFill>
                          <a:effectLst>
                            <a:outerShdw blurRad="38100" dist="38100" dir="2700000" algn="tl">
                              <a:srgbClr val="000000">
                                <a:alpha val="43137"/>
                              </a:srgbClr>
                            </a:outerShdw>
                          </a:effectLst>
                        </a:rPr>
                        <a:t>Not Same-Sex</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624341159"/>
                  </a:ext>
                </a:extLst>
              </a:tr>
              <a:tr h="664247">
                <a:tc>
                  <a:txBody>
                    <a:bodyPr/>
                    <a:lstStyle/>
                    <a:p>
                      <a:pPr marL="0" marR="0">
                        <a:lnSpc>
                          <a:spcPct val="150000"/>
                        </a:lnSpc>
                      </a:pPr>
                      <a:r>
                        <a:rPr lang="en-US" sz="2800" b="1" dirty="0">
                          <a:solidFill>
                            <a:srgbClr val="002060"/>
                          </a:solidFill>
                          <a:effectLst>
                            <a:outerShdw blurRad="38100" dist="38100" dir="2700000" algn="tl">
                              <a:srgbClr val="000000">
                                <a:alpha val="43137"/>
                              </a:srgbClr>
                            </a:outerShdw>
                          </a:effectLst>
                        </a:rPr>
                        <a:t>Chesapeake</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1,022</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38 (3.72%)</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984</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896796938"/>
                  </a:ext>
                </a:extLst>
              </a:tr>
              <a:tr h="664247">
                <a:tc>
                  <a:txBody>
                    <a:bodyPr/>
                    <a:lstStyle/>
                    <a:p>
                      <a:pPr marL="0" marR="0">
                        <a:lnSpc>
                          <a:spcPct val="150000"/>
                        </a:lnSpc>
                      </a:pPr>
                      <a:r>
                        <a:rPr lang="en-US" sz="2800" b="1" dirty="0">
                          <a:solidFill>
                            <a:srgbClr val="002060"/>
                          </a:solidFill>
                          <a:effectLst>
                            <a:outerShdw blurRad="38100" dist="38100" dir="2700000" algn="tl">
                              <a:srgbClr val="000000">
                                <a:alpha val="43137"/>
                              </a:srgbClr>
                            </a:outerShdw>
                          </a:effectLst>
                        </a:rPr>
                        <a:t>Hampton</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832</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50 (6.01%)</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782</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511781000"/>
                  </a:ext>
                </a:extLst>
              </a:tr>
              <a:tr h="664247">
                <a:tc>
                  <a:txBody>
                    <a:bodyPr/>
                    <a:lstStyle/>
                    <a:p>
                      <a:pPr marL="0" marR="0">
                        <a:lnSpc>
                          <a:spcPct val="150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Newport News </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1,657</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110 (6.64%)</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1,547</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582057420"/>
                  </a:ext>
                </a:extLst>
              </a:tr>
              <a:tr h="664247">
                <a:tc>
                  <a:txBody>
                    <a:bodyPr/>
                    <a:lstStyle/>
                    <a:p>
                      <a:pPr marL="0" marR="0">
                        <a:lnSpc>
                          <a:spcPct val="150000"/>
                        </a:lnSpc>
                      </a:pPr>
                      <a:r>
                        <a:rPr lang="en-US" sz="2800" b="1" dirty="0">
                          <a:solidFill>
                            <a:srgbClr val="002060"/>
                          </a:solidFill>
                          <a:effectLst>
                            <a:outerShdw blurRad="38100" dist="38100" dir="2700000" algn="tl">
                              <a:srgbClr val="000000">
                                <a:alpha val="43137"/>
                              </a:srgbClr>
                            </a:outerShdw>
                          </a:effectLst>
                        </a:rPr>
                        <a:t>Norfolk</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2,748</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264 (9.61%)</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2,484</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478169540"/>
                  </a:ext>
                </a:extLst>
              </a:tr>
              <a:tr h="664247">
                <a:tc>
                  <a:txBody>
                    <a:bodyPr/>
                    <a:lstStyle/>
                    <a:p>
                      <a:pPr marL="0" marR="0">
                        <a:lnSpc>
                          <a:spcPct val="150000"/>
                        </a:lnSpc>
                      </a:pPr>
                      <a:r>
                        <a:rPr lang="en-US" sz="2800" b="1" dirty="0">
                          <a:solidFill>
                            <a:srgbClr val="002060"/>
                          </a:solidFill>
                          <a:effectLst>
                            <a:outerShdw blurRad="38100" dist="38100" dir="2700000" algn="tl">
                              <a:srgbClr val="000000">
                                <a:alpha val="43137"/>
                              </a:srgbClr>
                            </a:outerShdw>
                          </a:effectLst>
                        </a:rPr>
                        <a:t>Portsmouth</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831</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49 (5.90%)</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782</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850343541"/>
                  </a:ext>
                </a:extLst>
              </a:tr>
              <a:tr h="664247">
                <a:tc>
                  <a:txBody>
                    <a:bodyPr/>
                    <a:lstStyle/>
                    <a:p>
                      <a:pPr marL="0" marR="0">
                        <a:lnSpc>
                          <a:spcPct val="150000"/>
                        </a:lnSpc>
                      </a:pPr>
                      <a:r>
                        <a:rPr lang="en-US" sz="2800" b="1" dirty="0">
                          <a:solidFill>
                            <a:srgbClr val="002060"/>
                          </a:solidFill>
                          <a:effectLst>
                            <a:outerShdw blurRad="38100" dist="38100" dir="2700000" algn="tl">
                              <a:srgbClr val="000000">
                                <a:alpha val="43137"/>
                              </a:srgbClr>
                            </a:outerShdw>
                          </a:effectLst>
                        </a:rPr>
                        <a:t>Suffolk</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414</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12 (2.90%)</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402</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837658377"/>
                  </a:ext>
                </a:extLst>
              </a:tr>
              <a:tr h="682208">
                <a:tc>
                  <a:txBody>
                    <a:bodyPr/>
                    <a:lstStyle/>
                    <a:p>
                      <a:pPr marL="0" marR="0">
                        <a:lnSpc>
                          <a:spcPct val="150000"/>
                        </a:lnSpc>
                      </a:pPr>
                      <a:r>
                        <a:rPr lang="en-US" sz="2800" b="1" dirty="0">
                          <a:solidFill>
                            <a:srgbClr val="002060"/>
                          </a:solidFill>
                          <a:effectLst>
                            <a:outerShdw blurRad="38100" dist="38100" dir="2700000" algn="tl">
                              <a:srgbClr val="000000">
                                <a:alpha val="43137"/>
                              </a:srgbClr>
                            </a:outerShdw>
                          </a:effectLst>
                        </a:rPr>
                        <a:t>Virginia Beach</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4,499</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281 (6.32%)</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4,218</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1901436163"/>
                  </a:ext>
                </a:extLst>
              </a:tr>
              <a:tr h="664247">
                <a:tc>
                  <a:txBody>
                    <a:bodyPr/>
                    <a:lstStyle/>
                    <a:p>
                      <a:pPr marL="0" marR="0">
                        <a:lnSpc>
                          <a:spcPct val="150000"/>
                        </a:lnSpc>
                      </a:pPr>
                      <a:r>
                        <a:rPr lang="en-US" sz="2800" b="1" dirty="0">
                          <a:solidFill>
                            <a:srgbClr val="002060"/>
                          </a:solidFill>
                          <a:effectLst>
                            <a:outerShdw blurRad="38100" dist="38100" dir="2700000" algn="tl">
                              <a:srgbClr val="000000">
                                <a:alpha val="43137"/>
                              </a:srgbClr>
                            </a:outerShdw>
                          </a:effectLst>
                        </a:rPr>
                        <a:t>Williamsburg </a:t>
                      </a:r>
                      <a:endParaRPr lang="en-US" sz="28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654</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35 (5.35%)</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3200" b="1" dirty="0">
                          <a:solidFill>
                            <a:srgbClr val="002060"/>
                          </a:solidFill>
                          <a:effectLst>
                            <a:outerShdw blurRad="38100" dist="38100" dir="2700000" algn="tl">
                              <a:srgbClr val="000000">
                                <a:alpha val="43137"/>
                              </a:srgbClr>
                            </a:outerShdw>
                          </a:effectLst>
                        </a:rPr>
                        <a:t>619</a:t>
                      </a: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869444439"/>
                  </a:ext>
                </a:extLst>
              </a:tr>
            </a:tbl>
          </a:graphicData>
        </a:graphic>
      </p:graphicFrame>
    </p:spTree>
    <p:extLst>
      <p:ext uri="{BB962C8B-B14F-4D97-AF65-F5344CB8AC3E}">
        <p14:creationId xmlns:p14="http://schemas.microsoft.com/office/powerpoint/2010/main" val="21552504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6539"/>
              </p:ext>
            </p:extLst>
          </p:nvPr>
        </p:nvGraphicFramePr>
        <p:xfrm>
          <a:off x="733759" y="420211"/>
          <a:ext cx="10674864" cy="6182533"/>
        </p:xfrm>
        <a:graphic>
          <a:graphicData uri="http://schemas.openxmlformats.org/drawingml/2006/table">
            <a:tbl>
              <a:tblPr firstRow="1" firstCol="1" bandRow="1">
                <a:tableStyleId>{5C22544A-7EE6-4342-B048-85BDC9FD1C3A}</a:tableStyleId>
              </a:tblPr>
              <a:tblGrid>
                <a:gridCol w="2571524">
                  <a:extLst>
                    <a:ext uri="{9D8B030D-6E8A-4147-A177-3AD203B41FA5}">
                      <a16:colId xmlns:a16="http://schemas.microsoft.com/office/drawing/2014/main" xmlns="" val="251931059"/>
                    </a:ext>
                  </a:extLst>
                </a:gridCol>
                <a:gridCol w="1967953">
                  <a:extLst>
                    <a:ext uri="{9D8B030D-6E8A-4147-A177-3AD203B41FA5}">
                      <a16:colId xmlns:a16="http://schemas.microsoft.com/office/drawing/2014/main" xmlns="" val="3011712955"/>
                    </a:ext>
                  </a:extLst>
                </a:gridCol>
                <a:gridCol w="6135387">
                  <a:extLst>
                    <a:ext uri="{9D8B030D-6E8A-4147-A177-3AD203B41FA5}">
                      <a16:colId xmlns:a16="http://schemas.microsoft.com/office/drawing/2014/main" xmlns="" val="2552893867"/>
                    </a:ext>
                  </a:extLst>
                </a:gridCol>
              </a:tblGrid>
              <a:tr h="516817">
                <a:tc>
                  <a:txBody>
                    <a:bodyPr/>
                    <a:lstStyle/>
                    <a:p>
                      <a:pPr marL="0" marR="0" algn="ctr">
                        <a:lnSpc>
                          <a:spcPct val="150000"/>
                        </a:lnSpc>
                      </a:pPr>
                      <a:r>
                        <a:rPr lang="en-US" sz="2400" b="1" i="1" u="sng" dirty="0">
                          <a:solidFill>
                            <a:srgbClr val="002060"/>
                          </a:solidFill>
                          <a:effectLst>
                            <a:outerShdw blurRad="38100" dist="38100" dir="2700000" algn="tl">
                              <a:srgbClr val="000000">
                                <a:alpha val="43137"/>
                              </a:srgbClr>
                            </a:outerShdw>
                          </a:effectLst>
                        </a:rPr>
                        <a:t>City</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2400" b="1" i="1" u="sng" dirty="0">
                          <a:solidFill>
                            <a:srgbClr val="002060"/>
                          </a:solidFill>
                          <a:effectLst>
                            <a:outerShdw blurRad="38100" dist="38100" dir="2700000" algn="tl">
                              <a:srgbClr val="000000">
                                <a:alpha val="43137"/>
                              </a:srgbClr>
                            </a:outerShdw>
                          </a:effectLst>
                        </a:rPr>
                        <a:t>Total Points</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2400" b="1" i="1" u="sng" dirty="0">
                          <a:solidFill>
                            <a:srgbClr val="002060"/>
                          </a:solidFill>
                          <a:effectLst>
                            <a:outerShdw blurRad="38100" dist="38100" dir="2700000" algn="tl">
                              <a:srgbClr val="000000">
                                <a:alpha val="43137"/>
                              </a:srgbClr>
                            </a:outerShdw>
                          </a:effectLst>
                        </a:rPr>
                        <a:t>Bonus Points</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538689862"/>
                  </a:ext>
                </a:extLst>
              </a:tr>
              <a:tr h="576391">
                <a:tc>
                  <a:txBody>
                    <a:bodyPr/>
                    <a:lstStyle/>
                    <a:p>
                      <a:pPr marL="0" marR="0">
                        <a:lnSpc>
                          <a:spcPct val="150000"/>
                        </a:lnSpc>
                      </a:pPr>
                      <a:r>
                        <a:rPr lang="en-US" sz="2400" b="1" i="1" dirty="0">
                          <a:solidFill>
                            <a:srgbClr val="002060"/>
                          </a:solidFill>
                          <a:effectLst>
                            <a:outerShdw blurRad="38100" dist="38100" dir="2700000" algn="tl">
                              <a:srgbClr val="000000">
                                <a:alpha val="43137"/>
                              </a:srgbClr>
                            </a:outerShdw>
                          </a:effectLst>
                        </a:rPr>
                        <a:t>Chesapeake</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2400" b="1" i="1" dirty="0">
                          <a:solidFill>
                            <a:srgbClr val="002060"/>
                          </a:solidFill>
                          <a:effectLst>
                            <a:outerShdw blurRad="38100" dist="38100" dir="2700000" algn="tl">
                              <a:srgbClr val="000000">
                                <a:alpha val="43137"/>
                              </a:srgbClr>
                            </a:outerShdw>
                          </a:effectLst>
                        </a:rPr>
                        <a:t>18</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2400" b="1" i="1" dirty="0">
                          <a:solidFill>
                            <a:srgbClr val="002060"/>
                          </a:solidFill>
                          <a:effectLst>
                            <a:outerShdw blurRad="38100" dist="38100" dir="2700000" algn="tl">
                              <a:srgbClr val="000000">
                                <a:alpha val="43137"/>
                              </a:srgbClr>
                            </a:outerShdw>
                          </a:effectLst>
                        </a:rPr>
                        <a:t>N/A</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569777779"/>
                  </a:ext>
                </a:extLst>
              </a:tr>
              <a:tr h="576391">
                <a:tc>
                  <a:txBody>
                    <a:bodyPr/>
                    <a:lstStyle/>
                    <a:p>
                      <a:pPr marL="0" marR="0">
                        <a:lnSpc>
                          <a:spcPct val="150000"/>
                        </a:lnSpc>
                      </a:pPr>
                      <a:r>
                        <a:rPr lang="en-US" sz="2400" b="1" i="1" dirty="0">
                          <a:solidFill>
                            <a:srgbClr val="002060"/>
                          </a:solidFill>
                          <a:effectLst>
                            <a:outerShdw blurRad="38100" dist="38100" dir="2700000" algn="tl">
                              <a:srgbClr val="000000">
                                <a:alpha val="43137"/>
                              </a:srgbClr>
                            </a:outerShdw>
                          </a:effectLst>
                        </a:rPr>
                        <a:t>Hampton</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2400" b="1" i="1" dirty="0">
                          <a:solidFill>
                            <a:srgbClr val="002060"/>
                          </a:solidFill>
                          <a:effectLst>
                            <a:outerShdw blurRad="38100" dist="38100" dir="2700000" algn="tl">
                              <a:srgbClr val="000000">
                                <a:alpha val="43137"/>
                              </a:srgbClr>
                            </a:outerShdw>
                          </a:effectLst>
                        </a:rPr>
                        <a:t>14</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2400" b="1" i="1" dirty="0">
                          <a:solidFill>
                            <a:srgbClr val="002060"/>
                          </a:solidFill>
                          <a:effectLst>
                            <a:outerShdw blurRad="38100" dist="38100" dir="2700000" algn="tl">
                              <a:srgbClr val="000000">
                                <a:alpha val="43137"/>
                              </a:srgbClr>
                            </a:outerShdw>
                          </a:effectLst>
                        </a:rPr>
                        <a:t>N/A</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414176971"/>
                  </a:ext>
                </a:extLst>
              </a:tr>
              <a:tr h="1222121">
                <a:tc>
                  <a:txBody>
                    <a:bodyPr/>
                    <a:lstStyle/>
                    <a:p>
                      <a:pPr marL="0" marR="0">
                        <a:lnSpc>
                          <a:spcPct val="150000"/>
                        </a:lnSpc>
                        <a:spcBef>
                          <a:spcPts val="0"/>
                        </a:spcBef>
                        <a:spcAft>
                          <a:spcPts val="0"/>
                        </a:spcAft>
                      </a:pPr>
                      <a:r>
                        <a:rPr lang="en-US" sz="2400" b="1" i="1" dirty="0">
                          <a:solidFill>
                            <a:srgbClr val="002060"/>
                          </a:solidFill>
                          <a:effectLst>
                            <a:outerShdw blurRad="38100" dist="38100" dir="2700000" algn="tl">
                              <a:srgbClr val="000000">
                                <a:alpha val="43137"/>
                              </a:srgbClr>
                            </a:outerShdw>
                          </a:effectLst>
                        </a:rPr>
                        <a:t>Newport News </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pPr>
                      <a:endParaRPr lang="en-US" sz="2400" b="1" i="1" dirty="0">
                        <a:solidFill>
                          <a:srgbClr val="002060"/>
                        </a:solidFill>
                        <a:effectLst>
                          <a:outerShdw blurRad="38100" dist="38100" dir="2700000" algn="tl">
                            <a:srgbClr val="000000">
                              <a:alpha val="43137"/>
                            </a:srgbClr>
                          </a:outerShdw>
                        </a:effectLst>
                      </a:endParaRPr>
                    </a:p>
                    <a:p>
                      <a:pPr marL="0" marR="0" algn="ctr">
                        <a:lnSpc>
                          <a:spcPct val="150000"/>
                        </a:lnSpc>
                      </a:pPr>
                      <a:r>
                        <a:rPr lang="en-US" sz="2400" b="1" i="1" dirty="0">
                          <a:solidFill>
                            <a:srgbClr val="002060"/>
                          </a:solidFill>
                          <a:effectLst>
                            <a:outerShdw blurRad="38100" dist="38100" dir="2700000" algn="tl">
                              <a:srgbClr val="000000">
                                <a:alpha val="43137"/>
                              </a:srgbClr>
                            </a:outerShdw>
                          </a:effectLst>
                        </a:rPr>
                        <a:t>23</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00000"/>
                        </a:lnSpc>
                      </a:pPr>
                      <a:r>
                        <a:rPr lang="en-US" sz="2400" b="1" i="1" dirty="0">
                          <a:solidFill>
                            <a:srgbClr val="002060"/>
                          </a:solidFill>
                          <a:effectLst>
                            <a:outerShdw blurRad="38100" dist="38100" dir="2700000" algn="tl">
                              <a:srgbClr val="000000">
                                <a:alpha val="43137"/>
                              </a:srgbClr>
                            </a:outerShdw>
                          </a:effectLst>
                        </a:rPr>
                        <a:t>3 points for: </a:t>
                      </a:r>
                    </a:p>
                    <a:p>
                      <a:pPr marL="0" marR="0" algn="ctr">
                        <a:lnSpc>
                          <a:spcPct val="100000"/>
                        </a:lnSpc>
                      </a:pPr>
                      <a:r>
                        <a:rPr lang="en-US" sz="2400" b="1" i="1" dirty="0">
                          <a:solidFill>
                            <a:srgbClr val="002060"/>
                          </a:solidFill>
                          <a:effectLst>
                            <a:outerShdw blurRad="38100" dist="38100" dir="2700000" algn="tl">
                              <a:srgbClr val="000000">
                                <a:alpha val="43137"/>
                              </a:srgbClr>
                            </a:outerShdw>
                          </a:effectLst>
                        </a:rPr>
                        <a:t>providing enforcement mechanism </a:t>
                      </a:r>
                    </a:p>
                    <a:p>
                      <a:pPr marL="0" marR="0" algn="ctr">
                        <a:lnSpc>
                          <a:spcPct val="100000"/>
                        </a:lnSpc>
                      </a:pPr>
                      <a:r>
                        <a:rPr lang="en-US" sz="2400" b="1" i="1" dirty="0">
                          <a:solidFill>
                            <a:srgbClr val="002060"/>
                          </a:solidFill>
                          <a:effectLst>
                            <a:outerShdw blurRad="38100" dist="38100" dir="2700000" algn="tl">
                              <a:srgbClr val="000000">
                                <a:alpha val="43137"/>
                              </a:srgbClr>
                            </a:outerShdw>
                          </a:effectLst>
                        </a:rPr>
                        <a:t>via its Human Rights Commission</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473658743"/>
                  </a:ext>
                </a:extLst>
              </a:tr>
              <a:tr h="2036869">
                <a:tc>
                  <a:txBody>
                    <a:bodyPr/>
                    <a:lstStyle/>
                    <a:p>
                      <a:pPr marL="0" marR="0">
                        <a:lnSpc>
                          <a:spcPct val="150000"/>
                        </a:lnSpc>
                      </a:pPr>
                      <a:r>
                        <a:rPr lang="en-US" sz="2400" b="1" i="1" dirty="0">
                          <a:solidFill>
                            <a:srgbClr val="002060"/>
                          </a:solidFill>
                          <a:effectLst>
                            <a:outerShdw blurRad="38100" dist="38100" dir="2700000" algn="tl">
                              <a:srgbClr val="000000">
                                <a:alpha val="43137"/>
                              </a:srgbClr>
                            </a:outerShdw>
                          </a:effectLst>
                        </a:rPr>
                        <a:t>Norfolk</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endParaRPr lang="en-US" sz="2400" b="1" i="1" dirty="0">
                        <a:solidFill>
                          <a:srgbClr val="002060"/>
                        </a:solidFill>
                        <a:effectLst>
                          <a:outerShdw blurRad="38100" dist="38100" dir="2700000" algn="tl">
                            <a:srgbClr val="000000">
                              <a:alpha val="43137"/>
                            </a:srgbClr>
                          </a:outerShdw>
                        </a:effectLst>
                      </a:endParaRPr>
                    </a:p>
                    <a:p>
                      <a:pPr marL="0" marR="0" algn="ctr">
                        <a:lnSpc>
                          <a:spcPct val="150000"/>
                        </a:lnSpc>
                      </a:pPr>
                      <a:endParaRPr lang="en-US" sz="2400" b="1" i="1" dirty="0">
                        <a:solidFill>
                          <a:srgbClr val="002060"/>
                        </a:solidFill>
                        <a:effectLst>
                          <a:outerShdw blurRad="38100" dist="38100" dir="2700000" algn="tl">
                            <a:srgbClr val="000000">
                              <a:alpha val="43137"/>
                            </a:srgbClr>
                          </a:outerShdw>
                        </a:effectLst>
                      </a:endParaRPr>
                    </a:p>
                    <a:p>
                      <a:pPr marL="0" marR="0" algn="ctr">
                        <a:lnSpc>
                          <a:spcPct val="150000"/>
                        </a:lnSpc>
                      </a:pPr>
                      <a:r>
                        <a:rPr lang="en-US" sz="2400" b="1" i="1" dirty="0">
                          <a:solidFill>
                            <a:srgbClr val="002060"/>
                          </a:solidFill>
                          <a:effectLst>
                            <a:outerShdw blurRad="38100" dist="38100" dir="2700000" algn="tl">
                              <a:srgbClr val="000000">
                                <a:alpha val="43137"/>
                              </a:srgbClr>
                            </a:outerShdw>
                          </a:effectLst>
                        </a:rPr>
                        <a:t>57</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228600" marR="0" algn="ctr">
                        <a:lnSpc>
                          <a:spcPct val="100000"/>
                        </a:lnSpc>
                        <a:spcBef>
                          <a:spcPts val="0"/>
                        </a:spcBef>
                        <a:spcAft>
                          <a:spcPts val="0"/>
                        </a:spcAft>
                      </a:pPr>
                      <a:r>
                        <a:rPr lang="en-US" sz="2400" b="1" i="1" dirty="0">
                          <a:solidFill>
                            <a:srgbClr val="002060"/>
                          </a:solidFill>
                          <a:effectLst>
                            <a:outerShdw blurRad="38100" dist="38100" dir="2700000" algn="tl">
                              <a:srgbClr val="000000">
                                <a:alpha val="43137"/>
                              </a:srgbClr>
                            </a:outerShdw>
                          </a:effectLst>
                        </a:rPr>
                        <a:t>14 Points for:</a:t>
                      </a:r>
                    </a:p>
                    <a:p>
                      <a:pPr marL="228600" marR="0" algn="ctr">
                        <a:lnSpc>
                          <a:spcPct val="100000"/>
                        </a:lnSpc>
                        <a:spcBef>
                          <a:spcPts val="0"/>
                        </a:spcBef>
                        <a:spcAft>
                          <a:spcPts val="0"/>
                        </a:spcAft>
                      </a:pPr>
                      <a:r>
                        <a:rPr lang="en-US" sz="2400" b="1" i="1" dirty="0">
                          <a:solidFill>
                            <a:srgbClr val="002060"/>
                          </a:solidFill>
                          <a:effectLst>
                            <a:outerShdw blurRad="38100" dist="38100" dir="2700000" algn="tl">
                              <a:srgbClr val="000000">
                                <a:alpha val="43137"/>
                              </a:srgbClr>
                            </a:outerShdw>
                          </a:effectLst>
                        </a:rPr>
                        <a:t>services to LGBTQ youth</a:t>
                      </a:r>
                    </a:p>
                    <a:p>
                      <a:pPr marL="228600" marR="0" algn="ctr">
                        <a:lnSpc>
                          <a:spcPct val="100000"/>
                        </a:lnSpc>
                        <a:spcBef>
                          <a:spcPts val="0"/>
                        </a:spcBef>
                        <a:spcAft>
                          <a:spcPts val="0"/>
                        </a:spcAft>
                      </a:pPr>
                      <a:r>
                        <a:rPr lang="en-US" sz="2400" b="1" i="1" dirty="0">
                          <a:solidFill>
                            <a:srgbClr val="002060"/>
                          </a:solidFill>
                          <a:effectLst>
                            <a:outerShdw blurRad="38100" dist="38100" dir="2700000" algn="tl">
                              <a:srgbClr val="000000">
                                <a:alpha val="43137"/>
                              </a:srgbClr>
                            </a:outerShdw>
                          </a:effectLst>
                        </a:rPr>
                        <a:t>services to LGBTQ homeless</a:t>
                      </a:r>
                    </a:p>
                    <a:p>
                      <a:pPr marL="228600" marR="0" algn="ctr">
                        <a:lnSpc>
                          <a:spcPct val="100000"/>
                        </a:lnSpc>
                        <a:spcBef>
                          <a:spcPts val="0"/>
                        </a:spcBef>
                        <a:spcAft>
                          <a:spcPts val="0"/>
                        </a:spcAft>
                      </a:pPr>
                      <a:r>
                        <a:rPr lang="en-US" sz="2400" b="1" i="1" dirty="0">
                          <a:solidFill>
                            <a:srgbClr val="002060"/>
                          </a:solidFill>
                          <a:effectLst>
                            <a:outerShdw blurRad="38100" dist="38100" dir="2700000" algn="tl">
                              <a:srgbClr val="000000">
                                <a:alpha val="43137"/>
                              </a:srgbClr>
                            </a:outerShdw>
                          </a:effectLst>
                        </a:rPr>
                        <a:t>services to LGBTQ elderly</a:t>
                      </a:r>
                    </a:p>
                    <a:p>
                      <a:pPr marL="228600" marR="0" algn="ctr">
                        <a:lnSpc>
                          <a:spcPct val="100000"/>
                        </a:lnSpc>
                        <a:spcBef>
                          <a:spcPts val="0"/>
                        </a:spcBef>
                        <a:spcAft>
                          <a:spcPts val="0"/>
                        </a:spcAft>
                      </a:pPr>
                      <a:r>
                        <a:rPr lang="en-US" sz="2400" b="1" i="1" dirty="0">
                          <a:solidFill>
                            <a:srgbClr val="002060"/>
                          </a:solidFill>
                          <a:effectLst>
                            <a:outerShdw blurRad="38100" dist="38100" dir="2700000" algn="tl">
                              <a:srgbClr val="000000">
                                <a:alpha val="43137"/>
                              </a:srgbClr>
                            </a:outerShdw>
                          </a:effectLst>
                        </a:rPr>
                        <a:t>services to people living with HIV/AIDS</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37999612"/>
                  </a:ext>
                </a:extLst>
              </a:tr>
              <a:tr h="1222121">
                <a:tc>
                  <a:txBody>
                    <a:bodyPr/>
                    <a:lstStyle/>
                    <a:p>
                      <a:pPr marL="0" marR="0">
                        <a:lnSpc>
                          <a:spcPct val="150000"/>
                        </a:lnSpc>
                      </a:pPr>
                      <a:r>
                        <a:rPr lang="en-US" sz="2400" b="1" i="1" dirty="0">
                          <a:solidFill>
                            <a:srgbClr val="002060"/>
                          </a:solidFill>
                          <a:effectLst>
                            <a:outerShdw blurRad="38100" dist="38100" dir="2700000" algn="tl">
                              <a:srgbClr val="000000">
                                <a:alpha val="43137"/>
                              </a:srgbClr>
                            </a:outerShdw>
                          </a:effectLst>
                        </a:rPr>
                        <a:t>Virginia Beach</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50000"/>
                        </a:lnSpc>
                      </a:pPr>
                      <a:r>
                        <a:rPr lang="en-US" sz="2400" b="1" i="1" dirty="0">
                          <a:solidFill>
                            <a:srgbClr val="002060"/>
                          </a:solidFill>
                          <a:effectLst>
                            <a:outerShdw blurRad="38100" dist="38100" dir="2700000" algn="tl">
                              <a:srgbClr val="000000">
                                <a:alpha val="43137"/>
                              </a:srgbClr>
                            </a:outerShdw>
                          </a:effectLst>
                        </a:rPr>
                        <a:t>31</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00000"/>
                        </a:lnSpc>
                      </a:pPr>
                      <a:r>
                        <a:rPr lang="en-US" sz="2400" b="1" i="1" dirty="0">
                          <a:solidFill>
                            <a:srgbClr val="002060"/>
                          </a:solidFill>
                          <a:effectLst>
                            <a:outerShdw blurRad="38100" dist="38100" dir="2700000" algn="tl">
                              <a:srgbClr val="000000">
                                <a:alpha val="43137"/>
                              </a:srgbClr>
                            </a:outerShdw>
                          </a:effectLst>
                        </a:rPr>
                        <a:t>3 points for:</a:t>
                      </a:r>
                    </a:p>
                    <a:p>
                      <a:pPr marL="0" marR="0" algn="ctr">
                        <a:lnSpc>
                          <a:spcPct val="100000"/>
                        </a:lnSpc>
                      </a:pPr>
                      <a:r>
                        <a:rPr lang="en-US" sz="2400" b="1" i="1" dirty="0">
                          <a:solidFill>
                            <a:srgbClr val="002060"/>
                          </a:solidFill>
                          <a:effectLst>
                            <a:outerShdw blurRad="38100" dist="38100" dir="2700000" algn="tl">
                              <a:srgbClr val="000000">
                                <a:alpha val="43137"/>
                              </a:srgbClr>
                            </a:outerShdw>
                          </a:effectLst>
                        </a:rPr>
                        <a:t>providing enforcement mechanism </a:t>
                      </a:r>
                    </a:p>
                    <a:p>
                      <a:pPr marL="0" marR="0" algn="ctr">
                        <a:lnSpc>
                          <a:spcPct val="100000"/>
                        </a:lnSpc>
                      </a:pPr>
                      <a:r>
                        <a:rPr lang="en-US" sz="2400" b="1" i="1" dirty="0">
                          <a:solidFill>
                            <a:srgbClr val="002060"/>
                          </a:solidFill>
                          <a:effectLst>
                            <a:outerShdw blurRad="38100" dist="38100" dir="2700000" algn="tl">
                              <a:srgbClr val="000000">
                                <a:alpha val="43137"/>
                              </a:srgbClr>
                            </a:outerShdw>
                          </a:effectLst>
                        </a:rPr>
                        <a:t>via its Human Rights Commission</a:t>
                      </a:r>
                      <a:endParaRPr lang="en-US" sz="2400" b="1" i="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4088036615"/>
                  </a:ext>
                </a:extLst>
              </a:tr>
            </a:tbl>
          </a:graphicData>
        </a:graphic>
      </p:graphicFrame>
      <p:sp>
        <p:nvSpPr>
          <p:cNvPr id="2" name="Rectangle 1"/>
          <p:cNvSpPr/>
          <p:nvPr/>
        </p:nvSpPr>
        <p:spPr>
          <a:xfrm>
            <a:off x="797442" y="-41454"/>
            <a:ext cx="10547498" cy="461665"/>
          </a:xfrm>
          <a:prstGeom prst="rect">
            <a:avLst/>
          </a:prstGeom>
        </p:spPr>
        <p:txBody>
          <a:bodyPr wrap="square">
            <a:spAutoFit/>
          </a:bodyPr>
          <a:lstStyle/>
          <a:p>
            <a:pPr algn="ctr"/>
            <a:r>
              <a:rPr lang="en-US" sz="2400" b="1" u="sng" dirty="0">
                <a:solidFill>
                  <a:srgbClr val="002060"/>
                </a:solidFill>
                <a:effectLst>
                  <a:outerShdw blurRad="38100" dist="38100" dir="2700000" algn="tl">
                    <a:srgbClr val="000000">
                      <a:alpha val="43137"/>
                    </a:srgbClr>
                  </a:outerShdw>
                </a:effectLst>
              </a:rPr>
              <a:t>HRC’S MUNICIPAL EQUALITY INDEX (MEI), 2015</a:t>
            </a:r>
            <a:endParaRPr lang="en-US" sz="2400" dirty="0"/>
          </a:p>
        </p:txBody>
      </p:sp>
    </p:spTree>
    <p:extLst>
      <p:ext uri="{BB962C8B-B14F-4D97-AF65-F5344CB8AC3E}">
        <p14:creationId xmlns:p14="http://schemas.microsoft.com/office/powerpoint/2010/main" val="23729422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77333"/>
          </a:xfrm>
        </p:spPr>
        <p:txBody>
          <a:bodyPr>
            <a:normAutofit/>
          </a:bodyPr>
          <a:lstStyle/>
          <a:p>
            <a:pPr algn="ctr"/>
            <a:r>
              <a:rPr lang="en-US" sz="3200" b="1" u="sng" dirty="0" smtClean="0">
                <a:solidFill>
                  <a:srgbClr val="002060"/>
                </a:solidFill>
                <a:effectLst>
                  <a:outerShdw blurRad="38100" dist="38100" dir="2700000" algn="tl">
                    <a:srgbClr val="000000">
                      <a:alpha val="43137"/>
                    </a:srgbClr>
                  </a:outerShdw>
                </a:effectLst>
                <a:latin typeface="+mn-lt"/>
              </a:rPr>
              <a:t>Quick Mentions:  “</a:t>
            </a:r>
            <a:r>
              <a:rPr lang="en-US" sz="3200" b="1" i="1" u="sng" dirty="0" smtClean="0">
                <a:solidFill>
                  <a:srgbClr val="002060"/>
                </a:solidFill>
                <a:effectLst>
                  <a:outerShdw blurRad="38100" dist="38100" dir="2700000" algn="tl">
                    <a:srgbClr val="000000">
                      <a:alpha val="43137"/>
                    </a:srgbClr>
                  </a:outerShdw>
                </a:effectLst>
                <a:latin typeface="+mn-lt"/>
              </a:rPr>
              <a:t>Singles”</a:t>
            </a:r>
            <a:r>
              <a:rPr lang="en-US" sz="3200" b="1" u="sng" dirty="0" smtClean="0">
                <a:solidFill>
                  <a:srgbClr val="002060"/>
                </a:solidFill>
                <a:effectLst>
                  <a:outerShdw blurRad="38100" dist="38100" dir="2700000" algn="tl">
                    <a:srgbClr val="000000">
                      <a:alpha val="43137"/>
                    </a:srgbClr>
                  </a:outerShdw>
                </a:effectLst>
                <a:latin typeface="+mn-lt"/>
              </a:rPr>
              <a:t> and </a:t>
            </a:r>
            <a:r>
              <a:rPr lang="en-US" sz="3200" b="1" i="1" u="sng" dirty="0" smtClean="0">
                <a:solidFill>
                  <a:srgbClr val="002060"/>
                </a:solidFill>
                <a:effectLst>
                  <a:outerShdw blurRad="38100" dist="38100" dir="2700000" algn="tl">
                    <a:srgbClr val="000000">
                      <a:alpha val="43137"/>
                    </a:srgbClr>
                  </a:outerShdw>
                </a:effectLst>
                <a:latin typeface="+mn-lt"/>
              </a:rPr>
              <a:t>“Prisons”</a:t>
            </a:r>
            <a:endParaRPr lang="en-US" sz="3200" b="1" i="1" u="sng"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677332"/>
            <a:ext cx="12192000" cy="6180667"/>
          </a:xfrm>
        </p:spPr>
        <p:txBody>
          <a:bodyPr/>
          <a:lstStyle/>
          <a:p>
            <a:pPr marL="0" indent="0">
              <a:buNone/>
            </a:pPr>
            <a:endParaRPr lang="en-US" sz="3200" b="1" dirty="0" smtClean="0">
              <a:solidFill>
                <a:srgbClr val="002060"/>
              </a:solidFill>
            </a:endParaRPr>
          </a:p>
          <a:p>
            <a:pPr marL="0" indent="0" algn="ctr">
              <a:buNone/>
            </a:pPr>
            <a:r>
              <a:rPr lang="en-US" sz="3200" b="1" dirty="0" smtClean="0">
                <a:solidFill>
                  <a:srgbClr val="002060"/>
                </a:solidFill>
              </a:rPr>
              <a:t>Alas, we don’t have sufficient time this morning to cover every chapter in the 2016 SOR Report.  However, here are two that merit your time:</a:t>
            </a:r>
          </a:p>
          <a:p>
            <a:pPr marL="0" indent="0">
              <a:buNone/>
            </a:pPr>
            <a:endParaRPr lang="en-US" sz="3200" b="1" dirty="0">
              <a:solidFill>
                <a:srgbClr val="002060"/>
              </a:solidFill>
            </a:endParaRPr>
          </a:p>
          <a:p>
            <a:pPr marL="0" indent="0">
              <a:buNone/>
            </a:pPr>
            <a:endParaRPr lang="en-US" b="1" dirty="0" smtClean="0">
              <a:solidFill>
                <a:srgbClr val="002060"/>
              </a:solidFill>
            </a:endParaRPr>
          </a:p>
          <a:p>
            <a:pPr marL="0" indent="0" algn="ctr">
              <a:buNone/>
            </a:pPr>
            <a:r>
              <a:rPr lang="en-US" sz="3600" b="1" dirty="0" smtClean="0">
                <a:solidFill>
                  <a:srgbClr val="002060"/>
                </a:solidFill>
              </a:rPr>
              <a:t>“</a:t>
            </a:r>
            <a:r>
              <a:rPr lang="en-US" sz="3600" b="1" i="1" dirty="0" smtClean="0">
                <a:solidFill>
                  <a:srgbClr val="002060"/>
                </a:solidFill>
              </a:rPr>
              <a:t>The Rise of Single Households: Why It Matters”</a:t>
            </a:r>
          </a:p>
          <a:p>
            <a:pPr marL="0" indent="0" algn="ctr">
              <a:buNone/>
            </a:pPr>
            <a:endParaRPr lang="en-US" sz="3600" b="1" i="1" dirty="0">
              <a:solidFill>
                <a:srgbClr val="002060"/>
              </a:solidFill>
            </a:endParaRPr>
          </a:p>
          <a:p>
            <a:pPr marL="0" indent="0" algn="ctr">
              <a:buNone/>
            </a:pPr>
            <a:r>
              <a:rPr lang="en-US" sz="3600" b="1" i="1" dirty="0" smtClean="0">
                <a:solidFill>
                  <a:srgbClr val="002060"/>
                </a:solidFill>
              </a:rPr>
              <a:t>“Prisons and Prisoners: The Virginia Way and Alternatives”</a:t>
            </a:r>
            <a:endParaRPr lang="en-US" sz="3600" b="1" i="1" dirty="0">
              <a:solidFill>
                <a:srgbClr val="002060"/>
              </a:solidFill>
            </a:endParaRPr>
          </a:p>
        </p:txBody>
      </p:sp>
    </p:spTree>
    <p:extLst>
      <p:ext uri="{BB962C8B-B14F-4D97-AF65-F5344CB8AC3E}">
        <p14:creationId xmlns:p14="http://schemas.microsoft.com/office/powerpoint/2010/main" val="2900953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810250"/>
            <a:ext cx="10515600" cy="1047750"/>
          </a:xfrm>
        </p:spPr>
        <p:txBody>
          <a:bodyPr>
            <a:normAutofit fontScale="90000"/>
          </a:bodyPr>
          <a:lstStyle/>
          <a:p>
            <a:pPr algn="ctr"/>
            <a:r>
              <a:rPr lang="en-US" b="1" u="sng" dirty="0">
                <a:effectLst>
                  <a:outerShdw blurRad="38100" dist="38100" dir="2700000" algn="tl">
                    <a:srgbClr val="000000">
                      <a:alpha val="43137"/>
                    </a:srgbClr>
                  </a:outerShdw>
                </a:effectLst>
                <a:hlinkClick r:id="rId2"/>
              </a:rPr>
              <a:t/>
            </a:r>
            <a:br>
              <a:rPr lang="en-US" b="1" u="sng" dirty="0">
                <a:effectLst>
                  <a:outerShdw blurRad="38100" dist="38100" dir="2700000" algn="tl">
                    <a:srgbClr val="000000">
                      <a:alpha val="43137"/>
                    </a:srgbClr>
                  </a:outerShdw>
                </a:effectLst>
                <a:hlinkClick r:id="rId2"/>
              </a:rPr>
            </a:br>
            <a:r>
              <a:rPr lang="en-US" sz="6000" b="1" u="sng" dirty="0">
                <a:effectLst>
                  <a:outerShdw blurRad="38100" dist="38100" dir="2700000" algn="tl">
                    <a:srgbClr val="000000">
                      <a:alpha val="43137"/>
                    </a:srgbClr>
                  </a:outerShdw>
                </a:effectLst>
                <a:hlinkClick r:id="rId2"/>
              </a:rPr>
              <a:t>www.ceapodu.com/data</a:t>
            </a:r>
            <a:r>
              <a:rPr lang="en-US" sz="6000" b="1" u="sng" dirty="0">
                <a:effectLst>
                  <a:outerShdw blurRad="38100" dist="38100" dir="2700000" algn="tl">
                    <a:srgbClr val="000000">
                      <a:alpha val="43137"/>
                    </a:srgbClr>
                  </a:outerShdw>
                </a:effectLst>
              </a:rPr>
              <a:t/>
            </a:r>
            <a:br>
              <a:rPr lang="en-US" sz="6000" b="1" u="sng" dirty="0">
                <a:effectLst>
                  <a:outerShdw blurRad="38100" dist="38100" dir="2700000" algn="tl">
                    <a:srgbClr val="000000">
                      <a:alpha val="43137"/>
                    </a:srgbClr>
                  </a:outerShdw>
                </a:effectLst>
              </a:rPr>
            </a:br>
            <a:endParaRPr lang="en-US" sz="6000" b="1" u="sng"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stretch>
            <a:fillRect/>
          </a:stretch>
        </p:blipFill>
        <p:spPr>
          <a:xfrm>
            <a:off x="0" y="0"/>
            <a:ext cx="12192001" cy="5810250"/>
          </a:xfrm>
          <a:prstGeom prst="rect">
            <a:avLst/>
          </a:prstGeom>
        </p:spPr>
      </p:pic>
    </p:spTree>
    <p:extLst>
      <p:ext uri="{BB962C8B-B14F-4D97-AF65-F5344CB8AC3E}">
        <p14:creationId xmlns:p14="http://schemas.microsoft.com/office/powerpoint/2010/main" val="3084581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a:bodyPr>
          <a:lstStyle/>
          <a:p>
            <a:r>
              <a:rPr lang="en-US" sz="3400" b="1" dirty="0">
                <a:solidFill>
                  <a:srgbClr val="002060"/>
                </a:solidFill>
                <a:effectLst>
                  <a:outerShdw blurRad="38100" dist="38100" dir="2700000" algn="tl">
                    <a:srgbClr val="000000">
                      <a:alpha val="43137"/>
                    </a:srgbClr>
                  </a:outerShdw>
                </a:effectLst>
              </a:rPr>
              <a:t>If you would like to receive economic updates from the Center for Economic Analysis and Policy and to have immediate access to our reports, please leave your card with </a:t>
            </a:r>
            <a:r>
              <a:rPr lang="en-US" sz="3400" b="1" dirty="0" smtClean="0">
                <a:solidFill>
                  <a:srgbClr val="002060"/>
                </a:solidFill>
                <a:effectLst>
                  <a:outerShdw blurRad="38100" dist="38100" dir="2700000" algn="tl">
                    <a:srgbClr val="000000">
                      <a:alpha val="43137"/>
                    </a:srgbClr>
                  </a:outerShdw>
                </a:effectLst>
              </a:rPr>
              <a:t>us. We </a:t>
            </a:r>
            <a:r>
              <a:rPr lang="en-US" sz="3400" b="1" dirty="0">
                <a:solidFill>
                  <a:srgbClr val="002060"/>
                </a:solidFill>
                <a:effectLst>
                  <a:outerShdw blurRad="38100" dist="38100" dir="2700000" algn="tl">
                    <a:srgbClr val="000000">
                      <a:alpha val="43137"/>
                    </a:srgbClr>
                  </a:outerShdw>
                </a:effectLst>
              </a:rPr>
              <a:t>have a table set up this morning to receive your information</a:t>
            </a:r>
            <a:r>
              <a:rPr lang="en-US" sz="3400" b="1" dirty="0" smtClean="0">
                <a:solidFill>
                  <a:srgbClr val="002060"/>
                </a:solidFill>
                <a:effectLst>
                  <a:outerShdw blurRad="38100" dist="38100" dir="2700000" algn="tl">
                    <a:srgbClr val="000000">
                      <a:alpha val="43137"/>
                    </a:srgbClr>
                  </a:outerShdw>
                </a:effectLst>
              </a:rPr>
              <a:t>.</a:t>
            </a:r>
          </a:p>
          <a:p>
            <a:pPr marL="0" indent="0">
              <a:buNone/>
            </a:pPr>
            <a:endParaRPr lang="en-US" sz="3400" b="1" dirty="0" smtClean="0">
              <a:solidFill>
                <a:srgbClr val="002060"/>
              </a:solidFill>
              <a:effectLst>
                <a:outerShdw blurRad="38100" dist="38100" dir="2700000" algn="tl">
                  <a:srgbClr val="000000">
                    <a:alpha val="43137"/>
                  </a:srgbClr>
                </a:outerShdw>
              </a:effectLst>
            </a:endParaRPr>
          </a:p>
          <a:p>
            <a:r>
              <a:rPr lang="en-US" sz="3400" b="1" dirty="0" smtClean="0">
                <a:solidFill>
                  <a:srgbClr val="002060"/>
                </a:solidFill>
                <a:effectLst>
                  <a:outerShdw blurRad="38100" dist="38100" dir="2700000" algn="tl">
                    <a:srgbClr val="000000">
                      <a:alpha val="43137"/>
                    </a:srgbClr>
                  </a:outerShdw>
                </a:effectLst>
              </a:rPr>
              <a:t>You may </a:t>
            </a:r>
            <a:r>
              <a:rPr lang="en-US" sz="3400" b="1" dirty="0">
                <a:solidFill>
                  <a:srgbClr val="002060"/>
                </a:solidFill>
                <a:effectLst>
                  <a:outerShdw blurRad="38100" dist="38100" dir="2700000" algn="tl">
                    <a:srgbClr val="000000">
                      <a:alpha val="43137"/>
                    </a:srgbClr>
                  </a:outerShdw>
                </a:effectLst>
              </a:rPr>
              <a:t>also </a:t>
            </a:r>
            <a:r>
              <a:rPr lang="en-US" sz="3400" b="1" dirty="0" smtClean="0">
                <a:solidFill>
                  <a:srgbClr val="002060"/>
                </a:solidFill>
                <a:effectLst>
                  <a:outerShdw blurRad="38100" dist="38100" dir="2700000" algn="tl">
                    <a:srgbClr val="000000">
                      <a:alpha val="43137"/>
                    </a:srgbClr>
                  </a:outerShdw>
                </a:effectLst>
              </a:rPr>
              <a:t>text CEAPODU </a:t>
            </a:r>
            <a:r>
              <a:rPr lang="en-US" sz="3400" b="1" dirty="0">
                <a:solidFill>
                  <a:srgbClr val="002060"/>
                </a:solidFill>
                <a:effectLst>
                  <a:outerShdw blurRad="38100" dist="38100" dir="2700000" algn="tl">
                    <a:srgbClr val="000000">
                      <a:alpha val="43137"/>
                    </a:srgbClr>
                  </a:outerShdw>
                </a:effectLst>
              </a:rPr>
              <a:t>to </a:t>
            </a:r>
            <a:r>
              <a:rPr lang="en-US" sz="3400" b="1" dirty="0" smtClean="0">
                <a:solidFill>
                  <a:srgbClr val="002060"/>
                </a:solidFill>
                <a:effectLst>
                  <a:outerShdw blurRad="38100" dist="38100" dir="2700000" algn="tl">
                    <a:srgbClr val="000000">
                      <a:alpha val="43137"/>
                    </a:srgbClr>
                  </a:outerShdw>
                </a:effectLst>
              </a:rPr>
              <a:t>66866 to join our email list. </a:t>
            </a:r>
          </a:p>
          <a:p>
            <a:pPr marL="0" indent="0">
              <a:buNone/>
            </a:pPr>
            <a:endParaRPr lang="en-US" sz="3400" b="1" dirty="0" smtClean="0">
              <a:solidFill>
                <a:srgbClr val="002060"/>
              </a:solidFill>
              <a:effectLst>
                <a:outerShdw blurRad="38100" dist="38100" dir="2700000" algn="tl">
                  <a:srgbClr val="000000">
                    <a:alpha val="43137"/>
                  </a:srgbClr>
                </a:outerShdw>
              </a:effectLst>
            </a:endParaRPr>
          </a:p>
          <a:p>
            <a:r>
              <a:rPr lang="en-US" sz="3400" b="1" dirty="0" smtClean="0">
                <a:solidFill>
                  <a:srgbClr val="002060"/>
                </a:solidFill>
                <a:effectLst>
                  <a:outerShdw blurRad="38100" dist="38100" dir="2700000" algn="tl">
                    <a:srgbClr val="000000">
                      <a:alpha val="43137"/>
                    </a:srgbClr>
                  </a:outerShdw>
                </a:effectLst>
              </a:rPr>
              <a:t>Follow CEAPODU </a:t>
            </a:r>
            <a:r>
              <a:rPr lang="en-US" sz="3400" b="1" dirty="0">
                <a:solidFill>
                  <a:srgbClr val="002060"/>
                </a:solidFill>
                <a:effectLst>
                  <a:outerShdw blurRad="38100" dist="38100" dir="2700000" algn="tl">
                    <a:srgbClr val="000000">
                      <a:alpha val="43137"/>
                    </a:srgbClr>
                  </a:outerShdw>
                </a:effectLst>
              </a:rPr>
              <a:t>on Facebook and Twitter for up-to-date information to help you understand new economic developments.</a:t>
            </a:r>
          </a:p>
          <a:p>
            <a:endParaRPr lang="en-US" sz="3400" b="1" dirty="0">
              <a:solidFill>
                <a:srgbClr val="002060"/>
              </a:solidFill>
              <a:effectLst>
                <a:outerShdw blurRad="38100" dist="38100" dir="2700000" algn="tl">
                  <a:srgbClr val="000000">
                    <a:alpha val="43137"/>
                  </a:srgbClr>
                </a:outerShdw>
              </a:effectLst>
            </a:endParaRPr>
          </a:p>
          <a:p>
            <a:r>
              <a:rPr lang="en-US" sz="3400" b="1" dirty="0" smtClean="0">
                <a:solidFill>
                  <a:srgbClr val="002060"/>
                </a:solidFill>
                <a:effectLst>
                  <a:outerShdw blurRad="38100" dist="38100" dir="2700000" algn="tl">
                    <a:srgbClr val="000000">
                      <a:alpha val="43137"/>
                    </a:srgbClr>
                  </a:outerShdw>
                </a:effectLst>
              </a:rPr>
              <a:t>You’ll </a:t>
            </a:r>
            <a:r>
              <a:rPr lang="en-US" sz="3400" b="1" dirty="0">
                <a:solidFill>
                  <a:srgbClr val="002060"/>
                </a:solidFill>
                <a:effectLst>
                  <a:outerShdw blurRad="38100" dist="38100" dir="2700000" algn="tl">
                    <a:srgbClr val="000000">
                      <a:alpha val="43137"/>
                    </a:srgbClr>
                  </a:outerShdw>
                </a:effectLst>
              </a:rPr>
              <a:t>receive absolutely up-to-date economic information the same day it is released by the Bureau of Labor Statistics, the Bureau of Economic Analysis and other major data providers.  </a:t>
            </a:r>
            <a:r>
              <a:rPr lang="en-US" sz="3400" b="1" i="1" dirty="0">
                <a:solidFill>
                  <a:srgbClr val="002060"/>
                </a:solidFill>
                <a:effectLst>
                  <a:outerShdw blurRad="38100" dist="38100" dir="2700000" algn="tl">
                    <a:srgbClr val="000000">
                      <a:alpha val="43137"/>
                    </a:srgbClr>
                  </a:outerShdw>
                </a:effectLst>
              </a:rPr>
              <a:t>And, we’ll put it in context so that you can better understand the numbers.</a:t>
            </a:r>
          </a:p>
          <a:p>
            <a:endParaRPr lang="en-US" sz="3200" b="1" dirty="0">
              <a:solidFill>
                <a:srgbClr val="002060"/>
              </a:solidFill>
              <a:effectLst>
                <a:outerShdw blurRad="38100" dist="38100" dir="2700000" algn="tl">
                  <a:srgbClr val="000000">
                    <a:alpha val="43137"/>
                  </a:srgbClr>
                </a:outerShdw>
              </a:effectLst>
            </a:endParaRPr>
          </a:p>
          <a:p>
            <a:endParaRPr lang="en-US"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615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30621"/>
          </a:xfrm>
        </p:spPr>
        <p:txBody>
          <a:bodyPr>
            <a:noAutofit/>
          </a:bodyPr>
          <a:lstStyle/>
          <a:p>
            <a:pPr algn="ctr"/>
            <a:r>
              <a:rPr lang="en-US" sz="3000" b="1" u="sng" dirty="0">
                <a:solidFill>
                  <a:srgbClr val="002060"/>
                </a:solidFill>
                <a:effectLst>
                  <a:outerShdw blurRad="38100" dist="38100" dir="2700000" algn="tl">
                    <a:srgbClr val="000000">
                      <a:alpha val="43137"/>
                    </a:srgbClr>
                  </a:outerShdw>
                </a:effectLst>
                <a:latin typeface="Calibri"/>
                <a:cs typeface="Calibri"/>
              </a:rPr>
              <a:t>Gross Regional Product (GRP), Hampton Roads, 2006-2016 (Billions of $$)</a:t>
            </a:r>
            <a:endParaRPr lang="en-US" sz="3000" u="sng" dirty="0">
              <a:solidFill>
                <a:srgbClr val="002060"/>
              </a:solidFill>
              <a:effectLst>
                <a:outerShdw blurRad="38100" dist="38100" dir="2700000" algn="tl">
                  <a:srgbClr val="000000">
                    <a:alpha val="43137"/>
                  </a:srgbClr>
                </a:outerShdw>
              </a:effectLst>
              <a:latin typeface="Calibri"/>
              <a:cs typeface="Calibri"/>
            </a:endParaRPr>
          </a:p>
        </p:txBody>
      </p:sp>
      <p:sp>
        <p:nvSpPr>
          <p:cNvPr id="3" name="Content Placeholder 2"/>
          <p:cNvSpPr>
            <a:spLocks noGrp="1"/>
          </p:cNvSpPr>
          <p:nvPr>
            <p:ph idx="1"/>
          </p:nvPr>
        </p:nvSpPr>
        <p:spPr/>
        <p:txBody>
          <a:bodyPr/>
          <a:lstStyle/>
          <a:p>
            <a:endParaRPr lang="en-US" dirty="0"/>
          </a:p>
        </p:txBody>
      </p:sp>
      <p:graphicFrame>
        <p:nvGraphicFramePr>
          <p:cNvPr id="6" name="Content Placeholder 6"/>
          <p:cNvGraphicFramePr>
            <a:graphicFrameLocks/>
          </p:cNvGraphicFramePr>
          <p:nvPr>
            <p:extLst>
              <p:ext uri="{D42A27DB-BD31-4B8C-83A1-F6EECF244321}">
                <p14:modId xmlns:p14="http://schemas.microsoft.com/office/powerpoint/2010/main" val="2753099290"/>
              </p:ext>
            </p:extLst>
          </p:nvPr>
        </p:nvGraphicFramePr>
        <p:xfrm>
          <a:off x="0" y="517526"/>
          <a:ext cx="12192000" cy="621309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3962513613"/>
                    </a:ext>
                  </a:extLst>
                </a:gridCol>
                <a:gridCol w="3048000">
                  <a:extLst>
                    <a:ext uri="{9D8B030D-6E8A-4147-A177-3AD203B41FA5}">
                      <a16:colId xmlns:a16="http://schemas.microsoft.com/office/drawing/2014/main" xmlns="" val="1298793610"/>
                    </a:ext>
                  </a:extLst>
                </a:gridCol>
                <a:gridCol w="3048000">
                  <a:extLst>
                    <a:ext uri="{9D8B030D-6E8A-4147-A177-3AD203B41FA5}">
                      <a16:colId xmlns:a16="http://schemas.microsoft.com/office/drawing/2014/main" xmlns="" val="3633298117"/>
                    </a:ext>
                  </a:extLst>
                </a:gridCol>
                <a:gridCol w="3048000">
                  <a:extLst>
                    <a:ext uri="{9D8B030D-6E8A-4147-A177-3AD203B41FA5}">
                      <a16:colId xmlns:a16="http://schemas.microsoft.com/office/drawing/2014/main" xmlns="" val="603465468"/>
                    </a:ext>
                  </a:extLst>
                </a:gridCol>
              </a:tblGrid>
              <a:tr h="513330">
                <a:tc>
                  <a:txBody>
                    <a:bodyPr/>
                    <a:lstStyle/>
                    <a:p>
                      <a:pPr algn="ctr"/>
                      <a:r>
                        <a:rPr lang="en-US" sz="2000" b="1" u="sng" dirty="0">
                          <a:solidFill>
                            <a:srgbClr val="002060"/>
                          </a:solidFill>
                          <a:effectLst>
                            <a:outerShdw blurRad="38100" dist="38100" dir="2700000" algn="tl">
                              <a:srgbClr val="000000">
                                <a:alpha val="43137"/>
                              </a:srgbClr>
                            </a:outerShdw>
                          </a:effectLst>
                          <a:latin typeface="+mn-lt"/>
                        </a:rPr>
                        <a:t>Year</a:t>
                      </a:r>
                    </a:p>
                  </a:txBody>
                  <a:tcPr/>
                </a:tc>
                <a:tc>
                  <a:txBody>
                    <a:bodyPr/>
                    <a:lstStyle/>
                    <a:p>
                      <a:pPr algn="ctr"/>
                      <a:r>
                        <a:rPr lang="en-US" sz="2000" b="1" u="sng" dirty="0">
                          <a:solidFill>
                            <a:srgbClr val="002060"/>
                          </a:solidFill>
                          <a:effectLst>
                            <a:outerShdw blurRad="38100" dist="38100" dir="2700000" algn="tl">
                              <a:srgbClr val="000000">
                                <a:alpha val="43137"/>
                              </a:srgbClr>
                            </a:outerShdw>
                          </a:effectLst>
                          <a:latin typeface="+mn-lt"/>
                        </a:rPr>
                        <a:t>Nominal</a:t>
                      </a:r>
                      <a:r>
                        <a:rPr lang="en-US" sz="2000" b="1" u="sng" baseline="0" dirty="0">
                          <a:solidFill>
                            <a:srgbClr val="002060"/>
                          </a:solidFill>
                          <a:effectLst>
                            <a:outerShdw blurRad="38100" dist="38100" dir="2700000" algn="tl">
                              <a:srgbClr val="000000">
                                <a:alpha val="43137"/>
                              </a:srgbClr>
                            </a:outerShdw>
                          </a:effectLst>
                          <a:latin typeface="+mn-lt"/>
                        </a:rPr>
                        <a:t> GRP</a:t>
                      </a:r>
                      <a:endParaRPr lang="en-US" sz="2000" b="1" u="sng" dirty="0">
                        <a:solidFill>
                          <a:srgbClr val="002060"/>
                        </a:solidFill>
                        <a:effectLst>
                          <a:outerShdw blurRad="38100" dist="38100" dir="2700000" algn="tl">
                            <a:srgbClr val="000000">
                              <a:alpha val="43137"/>
                            </a:srgbClr>
                          </a:outerShdw>
                        </a:effectLst>
                        <a:latin typeface="+mn-lt"/>
                      </a:endParaRPr>
                    </a:p>
                  </a:txBody>
                  <a:tcPr/>
                </a:tc>
                <a:tc>
                  <a:txBody>
                    <a:bodyPr/>
                    <a:lstStyle/>
                    <a:p>
                      <a:pPr algn="l"/>
                      <a:r>
                        <a:rPr lang="en-US" sz="2000" b="1" u="none" dirty="0">
                          <a:solidFill>
                            <a:srgbClr val="002060"/>
                          </a:solidFill>
                          <a:effectLst>
                            <a:outerShdw blurRad="38100" dist="38100" dir="2700000" algn="tl">
                              <a:srgbClr val="000000">
                                <a:alpha val="43137"/>
                              </a:srgbClr>
                            </a:outerShdw>
                          </a:effectLst>
                          <a:latin typeface="+mn-lt"/>
                        </a:rPr>
                        <a:t>     </a:t>
                      </a:r>
                      <a:r>
                        <a:rPr lang="en-US" sz="2000" b="1" u="sng" dirty="0">
                          <a:solidFill>
                            <a:srgbClr val="002060"/>
                          </a:solidFill>
                          <a:effectLst>
                            <a:outerShdw blurRad="38100" dist="38100" dir="2700000" algn="tl">
                              <a:srgbClr val="000000">
                                <a:alpha val="43137"/>
                              </a:srgbClr>
                            </a:outerShdw>
                          </a:effectLst>
                          <a:latin typeface="+mn-lt"/>
                        </a:rPr>
                        <a:t>Real GDP (2009=100)</a:t>
                      </a:r>
                    </a:p>
                  </a:txBody>
                  <a:tcPr/>
                </a:tc>
                <a:tc>
                  <a:txBody>
                    <a:bodyPr/>
                    <a:lstStyle/>
                    <a:p>
                      <a:pPr algn="ctr"/>
                      <a:r>
                        <a:rPr lang="en-US" sz="2000" b="1" u="sng" dirty="0">
                          <a:solidFill>
                            <a:srgbClr val="002060"/>
                          </a:solidFill>
                          <a:effectLst>
                            <a:outerShdw blurRad="38100" dist="38100" dir="2700000" algn="tl">
                              <a:srgbClr val="000000">
                                <a:alpha val="43137"/>
                              </a:srgbClr>
                            </a:outerShdw>
                          </a:effectLst>
                          <a:latin typeface="+mn-lt"/>
                        </a:rPr>
                        <a:t>Real GRP Growth</a:t>
                      </a:r>
                    </a:p>
                  </a:txBody>
                  <a:tcPr/>
                </a:tc>
                <a:extLst>
                  <a:ext uri="{0D108BD9-81ED-4DB2-BD59-A6C34878D82A}">
                    <a16:rowId xmlns:a16="http://schemas.microsoft.com/office/drawing/2014/main" xmlns="" val="127564783"/>
                  </a:ext>
                </a:extLst>
              </a:tr>
              <a:tr h="482894">
                <a:tc>
                  <a:txBody>
                    <a:bodyPr/>
                    <a:lstStyle/>
                    <a:p>
                      <a:pPr algn="ctr"/>
                      <a:r>
                        <a:rPr lang="en-US" sz="2800" b="1" kern="0" baseline="0" dirty="0">
                          <a:effectLst>
                            <a:outerShdw blurRad="38100" dist="38100" dir="2700000" algn="tl">
                              <a:srgbClr val="000000">
                                <a:alpha val="43137"/>
                              </a:srgbClr>
                            </a:outerShdw>
                          </a:effectLst>
                          <a:latin typeface="+mn-lt"/>
                        </a:rPr>
                        <a:t>2006</a:t>
                      </a:r>
                    </a:p>
                  </a:txBody>
                  <a:tcP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$74.99</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$80.19</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3.14%</a:t>
                      </a:r>
                    </a:p>
                  </a:txBody>
                  <a:tcPr marL="7620" marR="7620" marT="7620" marB="0" anchor="ctr"/>
                </a:tc>
                <a:extLst>
                  <a:ext uri="{0D108BD9-81ED-4DB2-BD59-A6C34878D82A}">
                    <a16:rowId xmlns:a16="http://schemas.microsoft.com/office/drawing/2014/main" xmlns="" val="597856734"/>
                  </a:ext>
                </a:extLst>
              </a:tr>
              <a:tr h="482894">
                <a:tc>
                  <a:txBody>
                    <a:bodyPr/>
                    <a:lstStyle/>
                    <a:p>
                      <a:pPr algn="ctr"/>
                      <a:r>
                        <a:rPr lang="en-US" sz="2800" b="1" kern="0" baseline="0" dirty="0">
                          <a:effectLst>
                            <a:outerShdw blurRad="38100" dist="38100" dir="2700000" algn="tl">
                              <a:srgbClr val="000000">
                                <a:alpha val="43137"/>
                              </a:srgbClr>
                            </a:outerShdw>
                          </a:effectLst>
                          <a:latin typeface="+mn-lt"/>
                        </a:rPr>
                        <a:t>2007</a:t>
                      </a:r>
                    </a:p>
                  </a:txBody>
                  <a:tcP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$79.00</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$81.51</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1.64%</a:t>
                      </a:r>
                    </a:p>
                  </a:txBody>
                  <a:tcPr marL="7620" marR="7620" marT="7620" marB="0" anchor="ctr"/>
                </a:tc>
                <a:extLst>
                  <a:ext uri="{0D108BD9-81ED-4DB2-BD59-A6C34878D82A}">
                    <a16:rowId xmlns:a16="http://schemas.microsoft.com/office/drawing/2014/main" xmlns="" val="2559852600"/>
                  </a:ext>
                </a:extLst>
              </a:tr>
              <a:tr h="482894">
                <a:tc>
                  <a:txBody>
                    <a:bodyPr/>
                    <a:lstStyle/>
                    <a:p>
                      <a:pPr algn="ctr"/>
                      <a:r>
                        <a:rPr lang="en-US" sz="2800" b="1" kern="0" baseline="0" dirty="0">
                          <a:solidFill>
                            <a:srgbClr val="FF0000"/>
                          </a:solidFill>
                          <a:effectLst>
                            <a:outerShdw blurRad="38100" dist="38100" dir="2700000" algn="tl">
                              <a:srgbClr val="000000">
                                <a:alpha val="43137"/>
                              </a:srgbClr>
                            </a:outerShdw>
                          </a:effectLst>
                          <a:latin typeface="+mn-lt"/>
                        </a:rPr>
                        <a:t>2008</a:t>
                      </a:r>
                    </a:p>
                  </a:txBody>
                  <a:tcPr/>
                </a:tc>
                <a:tc>
                  <a:txBody>
                    <a:bodyPr/>
                    <a:lstStyle/>
                    <a:p>
                      <a:pPr algn="ctr" fontAlgn="b"/>
                      <a:r>
                        <a:rPr lang="en-US" sz="2800" b="1" i="0" u="none" strike="noStrike" kern="0" baseline="0" dirty="0">
                          <a:solidFill>
                            <a:srgbClr val="FF0000"/>
                          </a:solidFill>
                          <a:effectLst>
                            <a:outerShdw blurRad="38100" dist="38100" dir="2700000" algn="tl">
                              <a:srgbClr val="000000">
                                <a:alpha val="43137"/>
                              </a:srgbClr>
                            </a:outerShdw>
                          </a:effectLst>
                          <a:latin typeface="+mn-lt"/>
                        </a:rPr>
                        <a:t>$79.85</a:t>
                      </a:r>
                    </a:p>
                  </a:txBody>
                  <a:tcPr marL="7620" marR="7620" marT="7620" marB="0" anchor="ctr"/>
                </a:tc>
                <a:tc>
                  <a:txBody>
                    <a:bodyPr/>
                    <a:lstStyle/>
                    <a:p>
                      <a:pPr algn="ctr" fontAlgn="b"/>
                      <a:r>
                        <a:rPr lang="en-US" sz="2800" b="1" i="0" u="none" strike="noStrike" kern="0" baseline="0" dirty="0">
                          <a:solidFill>
                            <a:srgbClr val="FF0000"/>
                          </a:solidFill>
                          <a:effectLst>
                            <a:outerShdw blurRad="38100" dist="38100" dir="2700000" algn="tl">
                              <a:srgbClr val="000000">
                                <a:alpha val="43137"/>
                              </a:srgbClr>
                            </a:outerShdw>
                          </a:effectLst>
                          <a:latin typeface="+mn-lt"/>
                        </a:rPr>
                        <a:t>$81.27</a:t>
                      </a:r>
                    </a:p>
                  </a:txBody>
                  <a:tcPr marL="7620" marR="7620" marT="7620" marB="0" anchor="ctr"/>
                </a:tc>
                <a:tc>
                  <a:txBody>
                    <a:bodyPr/>
                    <a:lstStyle/>
                    <a:p>
                      <a:pPr algn="ctr" fontAlgn="b"/>
                      <a:r>
                        <a:rPr lang="en-US" sz="2800" b="1" i="0" u="none" strike="noStrike" kern="0" baseline="0" dirty="0">
                          <a:solidFill>
                            <a:srgbClr val="FF0000"/>
                          </a:solidFill>
                          <a:effectLst>
                            <a:outerShdw blurRad="38100" dist="38100" dir="2700000" algn="tl">
                              <a:srgbClr val="000000">
                                <a:alpha val="43137"/>
                              </a:srgbClr>
                            </a:outerShdw>
                          </a:effectLst>
                          <a:latin typeface="+mn-lt"/>
                        </a:rPr>
                        <a:t>-0.29%</a:t>
                      </a:r>
                    </a:p>
                  </a:txBody>
                  <a:tcPr marL="7620" marR="7620" marT="7620" marB="0" anchor="ctr"/>
                </a:tc>
                <a:extLst>
                  <a:ext uri="{0D108BD9-81ED-4DB2-BD59-A6C34878D82A}">
                    <a16:rowId xmlns:a16="http://schemas.microsoft.com/office/drawing/2014/main" xmlns="" val="247746656"/>
                  </a:ext>
                </a:extLst>
              </a:tr>
              <a:tr h="482894">
                <a:tc>
                  <a:txBody>
                    <a:bodyPr/>
                    <a:lstStyle/>
                    <a:p>
                      <a:pPr algn="ctr"/>
                      <a:r>
                        <a:rPr lang="en-US" sz="2800" b="1" kern="0" baseline="0" dirty="0">
                          <a:effectLst>
                            <a:outerShdw blurRad="38100" dist="38100" dir="2700000" algn="tl">
                              <a:srgbClr val="000000">
                                <a:alpha val="43137"/>
                              </a:srgbClr>
                            </a:outerShdw>
                          </a:effectLst>
                          <a:latin typeface="+mn-lt"/>
                        </a:rPr>
                        <a:t>2009</a:t>
                      </a:r>
                    </a:p>
                  </a:txBody>
                  <a:tcPr/>
                </a:tc>
                <a:tc>
                  <a:txBody>
                    <a:bodyPr/>
                    <a:lstStyle/>
                    <a:p>
                      <a:pPr algn="ctr" fontAlgn="ctr"/>
                      <a:r>
                        <a:rPr lang="en-US" sz="2800" b="1" i="0" u="none" strike="noStrike" kern="0" baseline="0" dirty="0">
                          <a:effectLst>
                            <a:outerShdw blurRad="38100" dist="38100" dir="2700000" algn="tl">
                              <a:srgbClr val="000000">
                                <a:alpha val="43137"/>
                              </a:srgbClr>
                            </a:outerShdw>
                          </a:effectLst>
                          <a:latin typeface="+mn-lt"/>
                        </a:rPr>
                        <a:t>$81.80</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$81.80</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 0.65%</a:t>
                      </a:r>
                    </a:p>
                  </a:txBody>
                  <a:tcPr marL="7620" marR="7620" marT="7620" marB="0" anchor="ctr"/>
                </a:tc>
                <a:extLst>
                  <a:ext uri="{0D108BD9-81ED-4DB2-BD59-A6C34878D82A}">
                    <a16:rowId xmlns:a16="http://schemas.microsoft.com/office/drawing/2014/main" xmlns="" val="3279962280"/>
                  </a:ext>
                </a:extLst>
              </a:tr>
              <a:tr h="482894">
                <a:tc>
                  <a:txBody>
                    <a:bodyPr/>
                    <a:lstStyle/>
                    <a:p>
                      <a:pPr algn="ctr"/>
                      <a:r>
                        <a:rPr lang="en-US" sz="2800" b="1" kern="0" baseline="0" dirty="0">
                          <a:solidFill>
                            <a:srgbClr val="FF0000"/>
                          </a:solidFill>
                          <a:effectLst>
                            <a:outerShdw blurRad="38100" dist="38100" dir="2700000" algn="tl">
                              <a:srgbClr val="000000">
                                <a:alpha val="43137"/>
                              </a:srgbClr>
                            </a:outerShdw>
                          </a:effectLst>
                          <a:latin typeface="+mn-lt"/>
                        </a:rPr>
                        <a:t>2010</a:t>
                      </a:r>
                    </a:p>
                  </a:txBody>
                  <a:tcPr/>
                </a:tc>
                <a:tc>
                  <a:txBody>
                    <a:bodyPr/>
                    <a:lstStyle/>
                    <a:p>
                      <a:pPr algn="ctr" fontAlgn="ctr"/>
                      <a:r>
                        <a:rPr lang="en-US" sz="2800" b="1" i="0" u="none" strike="noStrike" kern="0" baseline="0" dirty="0">
                          <a:solidFill>
                            <a:srgbClr val="FF0000"/>
                          </a:solidFill>
                          <a:effectLst>
                            <a:outerShdw blurRad="38100" dist="38100" dir="2700000" algn="tl">
                              <a:srgbClr val="000000">
                                <a:alpha val="43137"/>
                              </a:srgbClr>
                            </a:outerShdw>
                          </a:effectLst>
                          <a:latin typeface="+mn-lt"/>
                        </a:rPr>
                        <a:t>$82.69</a:t>
                      </a:r>
                    </a:p>
                  </a:txBody>
                  <a:tcPr marL="7620" marR="7620" marT="7620" marB="0" anchor="ctr"/>
                </a:tc>
                <a:tc>
                  <a:txBody>
                    <a:bodyPr/>
                    <a:lstStyle/>
                    <a:p>
                      <a:pPr algn="ctr" fontAlgn="ctr"/>
                      <a:r>
                        <a:rPr lang="en-US" sz="2800" b="1" i="0" u="none" strike="noStrike" kern="0" baseline="0" dirty="0">
                          <a:solidFill>
                            <a:srgbClr val="FF0000"/>
                          </a:solidFill>
                          <a:effectLst>
                            <a:outerShdw blurRad="38100" dist="38100" dir="2700000" algn="tl">
                              <a:srgbClr val="000000">
                                <a:alpha val="43137"/>
                              </a:srgbClr>
                            </a:outerShdw>
                          </a:effectLst>
                          <a:latin typeface="+mn-lt"/>
                        </a:rPr>
                        <a:t>$81.67</a:t>
                      </a:r>
                    </a:p>
                  </a:txBody>
                  <a:tcPr marL="7620" marR="7620" marT="7620" marB="0" anchor="ctr"/>
                </a:tc>
                <a:tc>
                  <a:txBody>
                    <a:bodyPr/>
                    <a:lstStyle/>
                    <a:p>
                      <a:pPr algn="ctr" fontAlgn="ctr"/>
                      <a:r>
                        <a:rPr lang="en-US" sz="2800" b="1" i="0" u="none" strike="noStrike" kern="0" baseline="0" dirty="0">
                          <a:solidFill>
                            <a:srgbClr val="FF0000"/>
                          </a:solidFill>
                          <a:effectLst>
                            <a:outerShdw blurRad="38100" dist="38100" dir="2700000" algn="tl">
                              <a:srgbClr val="000000">
                                <a:alpha val="43137"/>
                              </a:srgbClr>
                            </a:outerShdw>
                          </a:effectLst>
                          <a:latin typeface="+mn-lt"/>
                        </a:rPr>
                        <a:t>-0.16%</a:t>
                      </a:r>
                    </a:p>
                  </a:txBody>
                  <a:tcPr marL="7620" marR="7620" marT="7620" marB="0" anchor="ctr"/>
                </a:tc>
                <a:extLst>
                  <a:ext uri="{0D108BD9-81ED-4DB2-BD59-A6C34878D82A}">
                    <a16:rowId xmlns:a16="http://schemas.microsoft.com/office/drawing/2014/main" xmlns="" val="1778356338"/>
                  </a:ext>
                </a:extLst>
              </a:tr>
              <a:tr h="482894">
                <a:tc>
                  <a:txBody>
                    <a:bodyPr/>
                    <a:lstStyle/>
                    <a:p>
                      <a:pPr algn="ctr"/>
                      <a:r>
                        <a:rPr lang="en-US" sz="2800" b="1" kern="0" baseline="0" dirty="0">
                          <a:solidFill>
                            <a:schemeClr val="tx1"/>
                          </a:solidFill>
                          <a:effectLst>
                            <a:outerShdw blurRad="38100" dist="38100" dir="2700000" algn="tl">
                              <a:srgbClr val="000000">
                                <a:alpha val="43137"/>
                              </a:srgbClr>
                            </a:outerShdw>
                          </a:effectLst>
                          <a:latin typeface="+mn-lt"/>
                        </a:rPr>
                        <a:t>2011</a:t>
                      </a:r>
                    </a:p>
                  </a:txBody>
                  <a:tcPr/>
                </a:tc>
                <a:tc>
                  <a:txBody>
                    <a:bodyPr/>
                    <a:lstStyle/>
                    <a:p>
                      <a:pPr algn="ctr" fontAlgn="b"/>
                      <a:r>
                        <a:rPr lang="en-US" sz="2800" b="1" i="0" u="none" strike="noStrike" kern="0" baseline="0" dirty="0">
                          <a:solidFill>
                            <a:schemeClr val="tx1"/>
                          </a:solidFill>
                          <a:effectLst>
                            <a:outerShdw blurRad="38100" dist="38100" dir="2700000" algn="tl">
                              <a:srgbClr val="000000">
                                <a:alpha val="43137"/>
                              </a:srgbClr>
                            </a:outerShdw>
                          </a:effectLst>
                          <a:latin typeface="+mn-lt"/>
                        </a:rPr>
                        <a:t>$84.27</a:t>
                      </a:r>
                    </a:p>
                  </a:txBody>
                  <a:tcPr marL="7620" marR="7620" marT="7620" marB="0" anchor="ctr"/>
                </a:tc>
                <a:tc>
                  <a:txBody>
                    <a:bodyPr/>
                    <a:lstStyle/>
                    <a:p>
                      <a:pPr algn="ctr" fontAlgn="b"/>
                      <a:r>
                        <a:rPr lang="en-US" sz="2800" b="1" i="0" u="none" strike="noStrike" kern="0" baseline="0" dirty="0">
                          <a:solidFill>
                            <a:schemeClr val="tx1"/>
                          </a:solidFill>
                          <a:effectLst>
                            <a:outerShdw blurRad="38100" dist="38100" dir="2700000" algn="tl">
                              <a:srgbClr val="000000">
                                <a:alpha val="43137"/>
                              </a:srgbClr>
                            </a:outerShdw>
                          </a:effectLst>
                          <a:latin typeface="+mn-lt"/>
                        </a:rPr>
                        <a:t>$82.20</a:t>
                      </a:r>
                    </a:p>
                  </a:txBody>
                  <a:tcPr marL="7620" marR="7620" marT="7620" marB="0" anchor="ctr"/>
                </a:tc>
                <a:tc>
                  <a:txBody>
                    <a:bodyPr/>
                    <a:lstStyle/>
                    <a:p>
                      <a:pPr algn="ctr" fontAlgn="b"/>
                      <a:r>
                        <a:rPr lang="en-US" sz="2800" b="1" i="0" u="none" strike="noStrike" kern="0" baseline="0" dirty="0">
                          <a:solidFill>
                            <a:schemeClr val="tx1"/>
                          </a:solidFill>
                          <a:effectLst>
                            <a:outerShdw blurRad="38100" dist="38100" dir="2700000" algn="tl">
                              <a:srgbClr val="000000">
                                <a:alpha val="43137"/>
                              </a:srgbClr>
                            </a:outerShdw>
                          </a:effectLst>
                          <a:latin typeface="+mn-lt"/>
                        </a:rPr>
                        <a:t> 0.66%</a:t>
                      </a:r>
                    </a:p>
                  </a:txBody>
                  <a:tcPr marL="7620" marR="7620" marT="7620" marB="0" anchor="ctr"/>
                </a:tc>
                <a:extLst>
                  <a:ext uri="{0D108BD9-81ED-4DB2-BD59-A6C34878D82A}">
                    <a16:rowId xmlns:a16="http://schemas.microsoft.com/office/drawing/2014/main" xmlns="" val="2333725515"/>
                  </a:ext>
                </a:extLst>
              </a:tr>
              <a:tr h="482894">
                <a:tc>
                  <a:txBody>
                    <a:bodyPr/>
                    <a:lstStyle/>
                    <a:p>
                      <a:pPr algn="ctr"/>
                      <a:r>
                        <a:rPr lang="en-US" sz="2800" b="1" kern="0" baseline="0" dirty="0">
                          <a:effectLst>
                            <a:outerShdw blurRad="38100" dist="38100" dir="2700000" algn="tl">
                              <a:srgbClr val="000000">
                                <a:alpha val="43137"/>
                              </a:srgbClr>
                            </a:outerShdw>
                          </a:effectLst>
                          <a:latin typeface="+mn-lt"/>
                        </a:rPr>
                        <a:t>2012</a:t>
                      </a:r>
                    </a:p>
                  </a:txBody>
                  <a:tcP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$86.79</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$82.89</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0.83%</a:t>
                      </a:r>
                    </a:p>
                  </a:txBody>
                  <a:tcPr marL="7620" marR="7620" marT="7620" marB="0" anchor="ctr"/>
                </a:tc>
                <a:extLst>
                  <a:ext uri="{0D108BD9-81ED-4DB2-BD59-A6C34878D82A}">
                    <a16:rowId xmlns:a16="http://schemas.microsoft.com/office/drawing/2014/main" xmlns="" val="713000678"/>
                  </a:ext>
                </a:extLst>
              </a:tr>
              <a:tr h="482894">
                <a:tc>
                  <a:txBody>
                    <a:bodyPr/>
                    <a:lstStyle/>
                    <a:p>
                      <a:pPr algn="ctr"/>
                      <a:r>
                        <a:rPr lang="en-US" sz="2800" b="1" kern="0" baseline="0" dirty="0">
                          <a:effectLst>
                            <a:outerShdw blurRad="38100" dist="38100" dir="2700000" algn="tl">
                              <a:srgbClr val="000000">
                                <a:alpha val="43137"/>
                              </a:srgbClr>
                            </a:outerShdw>
                          </a:effectLst>
                          <a:latin typeface="+mn-lt"/>
                        </a:rPr>
                        <a:t>2013</a:t>
                      </a:r>
                    </a:p>
                  </a:txBody>
                  <a:tcP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$88.51</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$83.11</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0.28%</a:t>
                      </a:r>
                    </a:p>
                  </a:txBody>
                  <a:tcPr marL="7620" marR="7620" marT="7620" marB="0" anchor="ctr"/>
                </a:tc>
                <a:extLst>
                  <a:ext uri="{0D108BD9-81ED-4DB2-BD59-A6C34878D82A}">
                    <a16:rowId xmlns:a16="http://schemas.microsoft.com/office/drawing/2014/main" xmlns="" val="1342751412"/>
                  </a:ext>
                </a:extLst>
              </a:tr>
              <a:tr h="482894">
                <a:tc>
                  <a:txBody>
                    <a:bodyPr/>
                    <a:lstStyle/>
                    <a:p>
                      <a:pPr algn="ctr"/>
                      <a:r>
                        <a:rPr lang="en-US" sz="2800" b="1" kern="0" baseline="0" dirty="0">
                          <a:solidFill>
                            <a:srgbClr val="FF0000"/>
                          </a:solidFill>
                          <a:effectLst>
                            <a:outerShdw blurRad="38100" dist="38100" dir="2700000" algn="tl">
                              <a:srgbClr val="000000">
                                <a:alpha val="43137"/>
                              </a:srgbClr>
                            </a:outerShdw>
                          </a:effectLst>
                          <a:latin typeface="+mn-lt"/>
                        </a:rPr>
                        <a:t>2014</a:t>
                      </a:r>
                    </a:p>
                  </a:txBody>
                  <a:tcPr/>
                </a:tc>
                <a:tc>
                  <a:txBody>
                    <a:bodyPr/>
                    <a:lstStyle/>
                    <a:p>
                      <a:pPr algn="ctr" fontAlgn="b"/>
                      <a:r>
                        <a:rPr lang="en-US" sz="2800" b="1" i="0" u="none" strike="noStrike" kern="0" baseline="0" dirty="0">
                          <a:solidFill>
                            <a:srgbClr val="FF0000"/>
                          </a:solidFill>
                          <a:effectLst>
                            <a:outerShdw blurRad="38100" dist="38100" dir="2700000" algn="tl">
                              <a:srgbClr val="000000">
                                <a:alpha val="43137"/>
                              </a:srgbClr>
                            </a:outerShdw>
                          </a:effectLst>
                          <a:latin typeface="+mn-lt"/>
                        </a:rPr>
                        <a:t>$89.87</a:t>
                      </a:r>
                    </a:p>
                  </a:txBody>
                  <a:tcPr marL="7620" marR="7620" marT="7620" marB="0" anchor="ctr"/>
                </a:tc>
                <a:tc>
                  <a:txBody>
                    <a:bodyPr/>
                    <a:lstStyle/>
                    <a:p>
                      <a:pPr algn="ctr" fontAlgn="b"/>
                      <a:r>
                        <a:rPr lang="en-US" sz="2800" b="1" i="0" u="none" strike="noStrike" kern="0" baseline="0" dirty="0">
                          <a:solidFill>
                            <a:srgbClr val="FF0000"/>
                          </a:solidFill>
                          <a:effectLst>
                            <a:outerShdw blurRad="38100" dist="38100" dir="2700000" algn="tl">
                              <a:srgbClr val="000000">
                                <a:alpha val="43137"/>
                              </a:srgbClr>
                            </a:outerShdw>
                          </a:effectLst>
                          <a:latin typeface="+mn-lt"/>
                        </a:rPr>
                        <a:t>$82.51</a:t>
                      </a:r>
                    </a:p>
                  </a:txBody>
                  <a:tcPr marL="7620" marR="7620" marT="7620" marB="0" anchor="ctr"/>
                </a:tc>
                <a:tc>
                  <a:txBody>
                    <a:bodyPr/>
                    <a:lstStyle/>
                    <a:p>
                      <a:pPr algn="ctr" fontAlgn="b"/>
                      <a:r>
                        <a:rPr lang="en-US" sz="2800" b="1" i="0" u="none" strike="noStrike" kern="0" baseline="0" dirty="0">
                          <a:solidFill>
                            <a:srgbClr val="FF0000"/>
                          </a:solidFill>
                          <a:effectLst>
                            <a:outerShdw blurRad="38100" dist="38100" dir="2700000" algn="tl">
                              <a:srgbClr val="000000">
                                <a:alpha val="43137"/>
                              </a:srgbClr>
                            </a:outerShdw>
                          </a:effectLst>
                          <a:latin typeface="+mn-lt"/>
                        </a:rPr>
                        <a:t>-0.73%</a:t>
                      </a:r>
                    </a:p>
                  </a:txBody>
                  <a:tcPr marL="7620" marR="7620" marT="7620" marB="0" anchor="ctr"/>
                </a:tc>
                <a:extLst>
                  <a:ext uri="{0D108BD9-81ED-4DB2-BD59-A6C34878D82A}">
                    <a16:rowId xmlns:a16="http://schemas.microsoft.com/office/drawing/2014/main" xmlns="" val="1210303827"/>
                  </a:ext>
                </a:extLst>
              </a:tr>
              <a:tr h="482894">
                <a:tc>
                  <a:txBody>
                    <a:bodyPr/>
                    <a:lstStyle/>
                    <a:p>
                      <a:pPr algn="ctr"/>
                      <a:r>
                        <a:rPr lang="en-US" sz="2800" b="1" kern="0" baseline="0" dirty="0">
                          <a:effectLst>
                            <a:outerShdw blurRad="38100" dist="38100" dir="2700000" algn="tl">
                              <a:srgbClr val="000000">
                                <a:alpha val="43137"/>
                              </a:srgbClr>
                            </a:outerShdw>
                          </a:effectLst>
                          <a:latin typeface="+mn-lt"/>
                        </a:rPr>
                        <a:t>2015</a:t>
                      </a:r>
                    </a:p>
                  </a:txBody>
                  <a:tcP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$95.68</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$85.56</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3.71%</a:t>
                      </a:r>
                    </a:p>
                  </a:txBody>
                  <a:tcPr marL="7620" marR="7620" marT="7620" marB="0" anchor="ctr"/>
                </a:tc>
                <a:extLst>
                  <a:ext uri="{0D108BD9-81ED-4DB2-BD59-A6C34878D82A}">
                    <a16:rowId xmlns:a16="http://schemas.microsoft.com/office/drawing/2014/main" xmlns="" val="68782929"/>
                  </a:ext>
                </a:extLst>
              </a:tr>
              <a:tr h="482894">
                <a:tc>
                  <a:txBody>
                    <a:bodyPr/>
                    <a:lstStyle/>
                    <a:p>
                      <a:pPr algn="ctr"/>
                      <a:r>
                        <a:rPr lang="en-US" sz="2800" b="1" kern="0" baseline="0" dirty="0">
                          <a:effectLst>
                            <a:outerShdw blurRad="38100" dist="38100" dir="2700000" algn="tl">
                              <a:srgbClr val="000000">
                                <a:alpha val="43137"/>
                              </a:srgbClr>
                            </a:outerShdw>
                          </a:effectLst>
                          <a:latin typeface="+mn-lt"/>
                        </a:rPr>
                        <a:t>2016f</a:t>
                      </a:r>
                    </a:p>
                  </a:txBody>
                  <a:tcP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$98.32</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$86.74</a:t>
                      </a:r>
                    </a:p>
                  </a:txBody>
                  <a:tcPr marL="7620" marR="7620" marT="7620" marB="0" anchor="ctr"/>
                </a:tc>
                <a:tc>
                  <a:txBody>
                    <a:bodyPr/>
                    <a:lstStyle/>
                    <a:p>
                      <a:pPr algn="ctr" fontAlgn="b"/>
                      <a:r>
                        <a:rPr lang="en-US" sz="2800" b="1" i="0" u="none" strike="noStrike" kern="0" baseline="0" dirty="0">
                          <a:effectLst>
                            <a:outerShdw blurRad="38100" dist="38100" dir="2700000" algn="tl">
                              <a:srgbClr val="000000">
                                <a:alpha val="43137"/>
                              </a:srgbClr>
                            </a:outerShdw>
                          </a:effectLst>
                          <a:latin typeface="+mn-lt"/>
                        </a:rPr>
                        <a:t>1.38%</a:t>
                      </a:r>
                    </a:p>
                  </a:txBody>
                  <a:tcPr marL="7620" marR="7620" marT="7620" marB="0" anchor="ctr"/>
                </a:tc>
                <a:extLst>
                  <a:ext uri="{0D108BD9-81ED-4DB2-BD59-A6C34878D82A}">
                    <a16:rowId xmlns:a16="http://schemas.microsoft.com/office/drawing/2014/main" xmlns="" val="2370307112"/>
                  </a:ext>
                </a:extLst>
              </a:tr>
            </a:tbl>
          </a:graphicData>
        </a:graphic>
      </p:graphicFrame>
    </p:spTree>
    <p:extLst>
      <p:ext uri="{BB962C8B-B14F-4D97-AF65-F5344CB8AC3E}">
        <p14:creationId xmlns:p14="http://schemas.microsoft.com/office/powerpoint/2010/main" val="36745446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Work\PPT\University Seal Headers\NewSealHeader(PNG).png"/>
          <p:cNvPicPr>
            <a:picLocks noChangeAspect="1" noChangeArrowheads="1"/>
          </p:cNvPicPr>
          <p:nvPr/>
        </p:nvPicPr>
        <p:blipFill>
          <a:blip r:embed="rId3"/>
          <a:srcRect/>
          <a:stretch>
            <a:fillRect/>
          </a:stretch>
        </p:blipFill>
        <p:spPr bwMode="auto">
          <a:xfrm>
            <a:off x="1138989" y="0"/>
            <a:ext cx="9946106" cy="6858000"/>
          </a:xfrm>
          <a:prstGeom prst="rect">
            <a:avLst/>
          </a:prstGeom>
          <a:noFill/>
          <a:ln w="9525">
            <a:noFill/>
            <a:miter lim="800000"/>
            <a:headEnd/>
            <a:tailEnd/>
          </a:ln>
        </p:spPr>
      </p:pic>
    </p:spTree>
    <p:extLst>
      <p:ext uri="{BB962C8B-B14F-4D97-AF65-F5344CB8AC3E}">
        <p14:creationId xmlns:p14="http://schemas.microsoft.com/office/powerpoint/2010/main" val="221173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0"/>
            <a:ext cx="12192000" cy="1033272"/>
          </a:xfrm>
        </p:spPr>
        <p:txBody>
          <a:bodyPr>
            <a:noAutofit/>
          </a:bodyPr>
          <a:lstStyle/>
          <a:p>
            <a:pPr algn="ctr" eaLnBrk="1" hangingPunct="1"/>
            <a:r>
              <a:rPr lang="en-US" sz="3200" b="1" u="sng" dirty="0">
                <a:solidFill>
                  <a:srgbClr val="002060"/>
                </a:solidFill>
                <a:effectLst>
                  <a:outerShdw blurRad="38100" dist="38100" dir="2700000" algn="tl">
                    <a:srgbClr val="000000">
                      <a:alpha val="43137"/>
                    </a:srgbClr>
                  </a:outerShdw>
                </a:effectLst>
                <a:latin typeface="+mn-lt"/>
              </a:rPr>
              <a:t>Recession Recovery in the U.S,. Virginia and Hampton Roads </a:t>
            </a:r>
            <a:br>
              <a:rPr lang="en-US" sz="3200" b="1" u="sng" dirty="0">
                <a:solidFill>
                  <a:srgbClr val="002060"/>
                </a:solidFill>
                <a:effectLst>
                  <a:outerShdw blurRad="38100" dist="38100" dir="2700000" algn="tl">
                    <a:srgbClr val="000000">
                      <a:alpha val="43137"/>
                    </a:srgbClr>
                  </a:outerShdw>
                </a:effectLst>
                <a:latin typeface="+mn-lt"/>
              </a:rPr>
            </a:br>
            <a:r>
              <a:rPr lang="en-US" sz="3200" b="1" u="sng" dirty="0">
                <a:solidFill>
                  <a:srgbClr val="002060"/>
                </a:solidFill>
                <a:effectLst>
                  <a:outerShdw blurRad="38100" dist="38100" dir="2700000" algn="tl">
                    <a:srgbClr val="000000">
                      <a:alpha val="43137"/>
                    </a:srgbClr>
                  </a:outerShdw>
                </a:effectLst>
                <a:latin typeface="+mn-lt"/>
              </a:rPr>
              <a:t>Measured by Total Jobs Restored, 2007-2016*</a:t>
            </a:r>
          </a:p>
        </p:txBody>
      </p:sp>
      <p:graphicFrame>
        <p:nvGraphicFramePr>
          <p:cNvPr id="17" name="Chart 16"/>
          <p:cNvGraphicFramePr>
            <a:graphicFrameLocks noGrp="1"/>
          </p:cNvGraphicFramePr>
          <p:nvPr>
            <p:extLst>
              <p:ext uri="{D42A27DB-BD31-4B8C-83A1-F6EECF244321}">
                <p14:modId xmlns:p14="http://schemas.microsoft.com/office/powerpoint/2010/main" val="3553818882"/>
              </p:ext>
            </p:extLst>
          </p:nvPr>
        </p:nvGraphicFramePr>
        <p:xfrm>
          <a:off x="0" y="1033272"/>
          <a:ext cx="12192000" cy="560868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
          <p:cNvSpPr txBox="1"/>
          <p:nvPr/>
        </p:nvSpPr>
        <p:spPr>
          <a:xfrm>
            <a:off x="1027541" y="2066544"/>
            <a:ext cx="3720922" cy="1656799"/>
          </a:xfrm>
          <a:prstGeom prst="rect">
            <a:avLst/>
          </a:prstGeom>
          <a:solidFill>
            <a:srgbClr val="00B050"/>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2400" b="1" dirty="0">
                <a:solidFill>
                  <a:srgbClr val="000000"/>
                </a:solidFill>
                <a:latin typeface="Calibri" pitchFamily="34" charset="0"/>
              </a:rPr>
              <a:t>Pre-Recession Peak Dates:</a:t>
            </a:r>
          </a:p>
          <a:p>
            <a:pPr algn="ctr" fontAlgn="base">
              <a:spcBef>
                <a:spcPct val="0"/>
              </a:spcBef>
              <a:spcAft>
                <a:spcPct val="0"/>
              </a:spcAft>
            </a:pPr>
            <a:r>
              <a:rPr lang="en-US" sz="2400" b="1" dirty="0">
                <a:solidFill>
                  <a:srgbClr val="000000"/>
                </a:solidFill>
                <a:latin typeface="Calibri" pitchFamily="34" charset="0"/>
              </a:rPr>
              <a:t>U.S.: January, 2008</a:t>
            </a:r>
          </a:p>
          <a:p>
            <a:pPr algn="ctr" fontAlgn="base">
              <a:spcBef>
                <a:spcPct val="0"/>
              </a:spcBef>
              <a:spcAft>
                <a:spcPct val="0"/>
              </a:spcAft>
            </a:pPr>
            <a:r>
              <a:rPr lang="en-US" sz="2400" b="1" dirty="0">
                <a:solidFill>
                  <a:srgbClr val="000000"/>
                </a:solidFill>
                <a:latin typeface="Calibri" pitchFamily="34" charset="0"/>
              </a:rPr>
              <a:t>Virginia: April, 2008</a:t>
            </a:r>
          </a:p>
          <a:p>
            <a:pPr algn="ctr" fontAlgn="base">
              <a:spcBef>
                <a:spcPct val="0"/>
              </a:spcBef>
              <a:spcAft>
                <a:spcPct val="0"/>
              </a:spcAft>
            </a:pPr>
            <a:r>
              <a:rPr lang="en-US" sz="2400" b="1" dirty="0">
                <a:solidFill>
                  <a:srgbClr val="000000"/>
                </a:solidFill>
                <a:latin typeface="Calibri" pitchFamily="34" charset="0"/>
              </a:rPr>
              <a:t>Hampton Roads: July, 2007</a:t>
            </a:r>
          </a:p>
        </p:txBody>
      </p:sp>
      <p:sp>
        <p:nvSpPr>
          <p:cNvPr id="5" name="Text Box 3"/>
          <p:cNvSpPr txBox="1">
            <a:spLocks noChangeArrowheads="1"/>
          </p:cNvSpPr>
          <p:nvPr/>
        </p:nvSpPr>
        <p:spPr bwMode="auto">
          <a:xfrm>
            <a:off x="0" y="6641960"/>
            <a:ext cx="84723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fontAlgn="base" hangingPunct="1">
              <a:spcBef>
                <a:spcPct val="50000"/>
              </a:spcBef>
              <a:spcAft>
                <a:spcPct val="0"/>
              </a:spcAft>
            </a:pPr>
            <a:r>
              <a:rPr lang="en-US" sz="1000" b="1" u="sng" dirty="0">
                <a:solidFill>
                  <a:srgbClr val="000000"/>
                </a:solidFill>
                <a:latin typeface="Calibri" pitchFamily="34" charset="0"/>
                <a:cs typeface="Calibri" pitchFamily="34" charset="0"/>
              </a:rPr>
              <a:t>Source</a:t>
            </a:r>
            <a:r>
              <a:rPr lang="en-US" sz="1000" b="1" dirty="0">
                <a:solidFill>
                  <a:srgbClr val="000000"/>
                </a:solidFill>
                <a:latin typeface="Calibri" pitchFamily="34" charset="0"/>
                <a:cs typeface="Calibri" pitchFamily="34" charset="0"/>
              </a:rPr>
              <a:t>: Bureau of Labor Statistics and Old Dominion University Economic Forecasting Project. *Data are through July 2016</a:t>
            </a:r>
          </a:p>
        </p:txBody>
      </p:sp>
    </p:spTree>
    <p:extLst>
      <p:ext uri="{BB962C8B-B14F-4D97-AF65-F5344CB8AC3E}">
        <p14:creationId xmlns:p14="http://schemas.microsoft.com/office/powerpoint/2010/main" val="45686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graphicEl>
                                              <a:chart seriesIdx="-3" categoryIdx="-3" bldStep="gridLegen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p:bldSub>
      </p:bldGraphic>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904"/>
            <a:ext cx="12192000" cy="591312"/>
          </a:xfrm>
        </p:spPr>
        <p:txBody>
          <a:bodyPr>
            <a:noAutofit/>
          </a:bodyPr>
          <a:lstStyle/>
          <a:p>
            <a:pPr algn="ctr" eaLnBrk="1" hangingPunct="1"/>
            <a:r>
              <a:rPr lang="en-US" sz="3200" b="1" u="sng" dirty="0">
                <a:solidFill>
                  <a:srgbClr val="002060"/>
                </a:solidFill>
                <a:effectLst>
                  <a:outerShdw blurRad="38100" dist="38100" dir="2700000" algn="tl">
                    <a:srgbClr val="000000">
                      <a:alpha val="43137"/>
                    </a:srgbClr>
                  </a:outerShdw>
                </a:effectLst>
                <a:latin typeface="+mn-lt"/>
                <a:cs typeface="Arial" charset="0"/>
              </a:rPr>
              <a:t>Annual Civilian Employment (Jobs) in Hampton Roads: 1999 to 2016</a:t>
            </a:r>
            <a:endParaRPr lang="en-US" sz="3200" b="1" u="sng" dirty="0">
              <a:solidFill>
                <a:srgbClr val="002060"/>
              </a:solidFill>
              <a:effectLst>
                <a:outerShdw blurRad="38100" dist="38100" dir="2700000" algn="tl">
                  <a:srgbClr val="000000">
                    <a:alpha val="43137"/>
                  </a:srgbClr>
                </a:outerShdw>
              </a:effectLst>
              <a:latin typeface="+mn-lt"/>
            </a:endParaRPr>
          </a:p>
        </p:txBody>
      </p:sp>
      <p:sp>
        <p:nvSpPr>
          <p:cNvPr id="10" name="TextBox 9"/>
          <p:cNvSpPr txBox="1"/>
          <p:nvPr/>
        </p:nvSpPr>
        <p:spPr>
          <a:xfrm>
            <a:off x="0" y="771711"/>
            <a:ext cx="12192000" cy="830997"/>
          </a:xfrm>
          <a:prstGeom prst="rect">
            <a:avLst/>
          </a:prstGeom>
          <a:solidFill>
            <a:schemeClr val="accent5">
              <a:lumMod val="50000"/>
            </a:schemeClr>
          </a:solidFill>
        </p:spPr>
        <p:txBody>
          <a:bodyPr wrap="square" rtlCol="0">
            <a:spAutoFit/>
          </a:bodyPr>
          <a:lstStyle/>
          <a:p>
            <a:pPr algn="ctr"/>
            <a:r>
              <a:rPr lang="en-US" sz="2400" b="1" dirty="0" smtClean="0">
                <a:solidFill>
                  <a:schemeClr val="bg1"/>
                </a:solidFill>
                <a:latin typeface="Calibri" pitchFamily="34" charset="0"/>
                <a:cs typeface="Calibri" pitchFamily="34" charset="0"/>
              </a:rPr>
              <a:t>The </a:t>
            </a:r>
            <a:r>
              <a:rPr lang="en-US" sz="2400" b="1" dirty="0">
                <a:solidFill>
                  <a:schemeClr val="bg1"/>
                </a:solidFill>
                <a:latin typeface="Calibri" pitchFamily="34" charset="0"/>
                <a:cs typeface="Calibri" pitchFamily="34" charset="0"/>
              </a:rPr>
              <a:t>Hampton Roads economy added 7,000 jobs in </a:t>
            </a:r>
            <a:r>
              <a:rPr lang="en-US" sz="2400" b="1" dirty="0" smtClean="0">
                <a:solidFill>
                  <a:schemeClr val="bg1"/>
                </a:solidFill>
                <a:latin typeface="Calibri" pitchFamily="34" charset="0"/>
                <a:cs typeface="Calibri" pitchFamily="34" charset="0"/>
              </a:rPr>
              <a:t>2015. </a:t>
            </a:r>
            <a:endParaRPr lang="en-US" sz="2400" b="1" dirty="0">
              <a:solidFill>
                <a:schemeClr val="bg1"/>
              </a:solidFill>
              <a:latin typeface="Calibri" pitchFamily="34" charset="0"/>
              <a:cs typeface="Calibri" pitchFamily="34" charset="0"/>
            </a:endParaRPr>
          </a:p>
          <a:p>
            <a:pPr algn="ctr"/>
            <a:endParaRPr lang="en-US" sz="2400" b="1" dirty="0">
              <a:solidFill>
                <a:schemeClr val="bg1"/>
              </a:solidFill>
              <a:latin typeface="Calibri" pitchFamily="34" charset="0"/>
              <a:cs typeface="Calibri" pitchFamily="34" charset="0"/>
            </a:endParaRPr>
          </a:p>
        </p:txBody>
      </p:sp>
      <p:sp>
        <p:nvSpPr>
          <p:cNvPr id="8" name="Rectangle 7"/>
          <p:cNvSpPr/>
          <p:nvPr/>
        </p:nvSpPr>
        <p:spPr>
          <a:xfrm>
            <a:off x="0" y="6548284"/>
            <a:ext cx="12192000" cy="30971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Box 5"/>
          <p:cNvSpPr txBox="1">
            <a:spLocks noChangeArrowheads="1"/>
          </p:cNvSpPr>
          <p:nvPr/>
        </p:nvSpPr>
        <p:spPr bwMode="auto">
          <a:xfrm>
            <a:off x="0" y="6611779"/>
            <a:ext cx="7162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000" b="1" u="sng" dirty="0">
                <a:latin typeface="Calibri" pitchFamily="34" charset="0"/>
              </a:rPr>
              <a:t>Source</a:t>
            </a:r>
            <a:r>
              <a:rPr lang="en-US" sz="1000" b="1" dirty="0">
                <a:latin typeface="Calibri" pitchFamily="34" charset="0"/>
              </a:rPr>
              <a:t>: U.S. Department of Labor CES data and the Old Dominion University Economic Forecasting Project. Not seasonally adjusted. </a:t>
            </a:r>
          </a:p>
        </p:txBody>
      </p:sp>
      <p:graphicFrame>
        <p:nvGraphicFramePr>
          <p:cNvPr id="12" name="Object 2"/>
          <p:cNvGraphicFramePr>
            <a:graphicFrameLocks noGrp="1" noChangeAspect="1"/>
          </p:cNvGraphicFramePr>
          <p:nvPr>
            <p:extLst>
              <p:ext uri="{D42A27DB-BD31-4B8C-83A1-F6EECF244321}">
                <p14:modId xmlns:p14="http://schemas.microsoft.com/office/powerpoint/2010/main" val="3790644032"/>
              </p:ext>
            </p:extLst>
          </p:nvPr>
        </p:nvGraphicFramePr>
        <p:xfrm>
          <a:off x="0" y="1602708"/>
          <a:ext cx="12192000" cy="4945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0993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12942777"/>
              </p:ext>
            </p:extLst>
          </p:nvPr>
        </p:nvGraphicFramePr>
        <p:xfrm>
          <a:off x="2" y="733082"/>
          <a:ext cx="12191999" cy="6124917"/>
        </p:xfrm>
        <a:graphic>
          <a:graphicData uri="http://schemas.openxmlformats.org/drawingml/2006/table">
            <a:tbl>
              <a:tblPr firstRow="1" firstCol="1" bandRow="1">
                <a:tableStyleId>{B301B821-A1FF-4177-AEE7-76D212191A09}</a:tableStyleId>
              </a:tblPr>
              <a:tblGrid>
                <a:gridCol w="2508489">
                  <a:extLst>
                    <a:ext uri="{9D8B030D-6E8A-4147-A177-3AD203B41FA5}">
                      <a16:colId xmlns:a16="http://schemas.microsoft.com/office/drawing/2014/main" xmlns="" val="20000"/>
                    </a:ext>
                  </a:extLst>
                </a:gridCol>
                <a:gridCol w="1752256">
                  <a:extLst>
                    <a:ext uri="{9D8B030D-6E8A-4147-A177-3AD203B41FA5}">
                      <a16:colId xmlns:a16="http://schemas.microsoft.com/office/drawing/2014/main" xmlns="" val="20001"/>
                    </a:ext>
                  </a:extLst>
                </a:gridCol>
                <a:gridCol w="2028926">
                  <a:extLst>
                    <a:ext uri="{9D8B030D-6E8A-4147-A177-3AD203B41FA5}">
                      <a16:colId xmlns:a16="http://schemas.microsoft.com/office/drawing/2014/main" xmlns="" val="20002"/>
                    </a:ext>
                  </a:extLst>
                </a:gridCol>
                <a:gridCol w="2951164">
                  <a:extLst>
                    <a:ext uri="{9D8B030D-6E8A-4147-A177-3AD203B41FA5}">
                      <a16:colId xmlns:a16="http://schemas.microsoft.com/office/drawing/2014/main" xmlns="" val="20003"/>
                    </a:ext>
                  </a:extLst>
                </a:gridCol>
                <a:gridCol w="2951164">
                  <a:extLst>
                    <a:ext uri="{9D8B030D-6E8A-4147-A177-3AD203B41FA5}">
                      <a16:colId xmlns:a16="http://schemas.microsoft.com/office/drawing/2014/main" xmlns="" val="3670690088"/>
                    </a:ext>
                  </a:extLst>
                </a:gridCol>
              </a:tblGrid>
              <a:tr h="1358715">
                <a:tc>
                  <a:txBody>
                    <a:bodyPr/>
                    <a:lstStyle/>
                    <a:p>
                      <a:pPr marL="0" marR="0" algn="ctr">
                        <a:lnSpc>
                          <a:spcPct val="115000"/>
                        </a:lnSpc>
                        <a:spcBef>
                          <a:spcPts val="0"/>
                        </a:spcBef>
                        <a:spcAft>
                          <a:spcPts val="0"/>
                        </a:spcAft>
                      </a:pPr>
                      <a:endParaRPr lang="en-US" sz="2400" b="1" u="sng" dirty="0">
                        <a:solidFill>
                          <a:srgbClr val="002060"/>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b="1" u="sng" dirty="0">
                          <a:solidFill>
                            <a:srgbClr val="002060"/>
                          </a:solidFill>
                          <a:effectLst>
                            <a:outerShdw blurRad="38100" dist="38100" dir="2700000" algn="tl">
                              <a:srgbClr val="000000">
                                <a:alpha val="43137"/>
                              </a:srgbClr>
                            </a:outerShdw>
                          </a:effectLst>
                        </a:rPr>
                        <a:t>Area</a:t>
                      </a:r>
                      <a:endParaRPr lang="en-US" sz="2400" b="1" u="sng"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u="sng" dirty="0">
                          <a:solidFill>
                            <a:srgbClr val="002060"/>
                          </a:solidFill>
                          <a:effectLst>
                            <a:outerShdw blurRad="38100" dist="38100" dir="2700000" algn="tl">
                              <a:srgbClr val="000000">
                                <a:alpha val="43137"/>
                              </a:srgbClr>
                            </a:outerShdw>
                          </a:effectLst>
                        </a:rPr>
                        <a:t>Change</a:t>
                      </a:r>
                    </a:p>
                    <a:p>
                      <a:pPr marL="0" marR="0" algn="ctr">
                        <a:lnSpc>
                          <a:spcPct val="115000"/>
                        </a:lnSpc>
                        <a:spcBef>
                          <a:spcPts val="0"/>
                        </a:spcBef>
                        <a:spcAft>
                          <a:spcPts val="0"/>
                        </a:spcAft>
                      </a:pPr>
                      <a:r>
                        <a:rPr lang="en-US" sz="2400" b="1" u="sng" dirty="0">
                          <a:solidFill>
                            <a:srgbClr val="002060"/>
                          </a:solidFill>
                          <a:effectLst>
                            <a:outerShdw blurRad="38100" dist="38100" dir="2700000" algn="tl">
                              <a:srgbClr val="000000">
                                <a:alpha val="43137"/>
                              </a:srgbClr>
                            </a:outerShdw>
                          </a:effectLst>
                        </a:rPr>
                        <a:t>2004-07</a:t>
                      </a:r>
                      <a:endParaRPr lang="en-US" sz="2400" b="1" u="sng"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u="sng" dirty="0">
                          <a:solidFill>
                            <a:srgbClr val="002060"/>
                          </a:solidFill>
                          <a:effectLst>
                            <a:outerShdw blurRad="38100" dist="38100" dir="2700000" algn="tl">
                              <a:srgbClr val="000000">
                                <a:alpha val="43137"/>
                              </a:srgbClr>
                            </a:outerShdw>
                          </a:effectLst>
                        </a:rPr>
                        <a:t>Change</a:t>
                      </a:r>
                    </a:p>
                    <a:p>
                      <a:pPr marL="0" marR="0" algn="ctr">
                        <a:lnSpc>
                          <a:spcPct val="115000"/>
                        </a:lnSpc>
                        <a:spcBef>
                          <a:spcPts val="0"/>
                        </a:spcBef>
                        <a:spcAft>
                          <a:spcPts val="0"/>
                        </a:spcAft>
                      </a:pPr>
                      <a:r>
                        <a:rPr lang="en-US" sz="2400" b="1" u="sng" dirty="0">
                          <a:solidFill>
                            <a:srgbClr val="002060"/>
                          </a:solidFill>
                          <a:effectLst>
                            <a:outerShdw blurRad="38100" dist="38100" dir="2700000" algn="tl">
                              <a:srgbClr val="000000">
                                <a:alpha val="43137"/>
                              </a:srgbClr>
                            </a:outerShdw>
                          </a:effectLst>
                        </a:rPr>
                        <a:t>2007-15</a:t>
                      </a:r>
                      <a:endParaRPr lang="en-US" sz="2400" b="1" u="sng"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2400" b="1" u="sng" dirty="0">
                        <a:solidFill>
                          <a:srgbClr val="002060"/>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2400" b="1" u="sng" dirty="0">
                          <a:solidFill>
                            <a:srgbClr val="002060"/>
                          </a:solidFill>
                          <a:effectLst>
                            <a:outerShdw blurRad="38100" dist="38100" dir="2700000" algn="tl">
                              <a:srgbClr val="000000">
                                <a:alpha val="43137"/>
                              </a:srgbClr>
                            </a:outerShdw>
                          </a:effectLst>
                        </a:rPr>
                        <a:t>2004-2015 Change</a:t>
                      </a:r>
                    </a:p>
                  </a:txBody>
                  <a:tcPr marL="68580" marR="68580" marT="0" marB="0"/>
                </a:tc>
                <a:tc>
                  <a:txBody>
                    <a:bodyPr/>
                    <a:lstStyle/>
                    <a:p>
                      <a:pPr marL="0" marR="0" algn="ctr">
                        <a:lnSpc>
                          <a:spcPct val="115000"/>
                        </a:lnSpc>
                        <a:spcBef>
                          <a:spcPts val="0"/>
                        </a:spcBef>
                        <a:spcAft>
                          <a:spcPts val="0"/>
                        </a:spcAft>
                      </a:pPr>
                      <a:r>
                        <a:rPr lang="en-US" sz="2400" b="1" u="sng" dirty="0">
                          <a:solidFill>
                            <a:srgbClr val="002060"/>
                          </a:solidFill>
                          <a:effectLst>
                            <a:outerShdw blurRad="38100" dist="38100" dir="2700000" algn="tl">
                              <a:srgbClr val="000000">
                                <a:alpha val="43137"/>
                              </a:srgbClr>
                            </a:outerShdw>
                          </a:effectLst>
                        </a:rPr>
                        <a:t>Percent Change</a:t>
                      </a:r>
                    </a:p>
                    <a:p>
                      <a:pPr marL="0" marR="0" algn="ctr">
                        <a:lnSpc>
                          <a:spcPct val="115000"/>
                        </a:lnSpc>
                        <a:spcBef>
                          <a:spcPts val="0"/>
                        </a:spcBef>
                        <a:spcAft>
                          <a:spcPts val="0"/>
                        </a:spcAft>
                      </a:pPr>
                      <a:r>
                        <a:rPr lang="en-US" sz="2400" b="1" u="sng" dirty="0">
                          <a:solidFill>
                            <a:srgbClr val="002060"/>
                          </a:solidFill>
                          <a:effectLst>
                            <a:outerShdw blurRad="38100" dist="38100" dir="2700000" algn="tl">
                              <a:srgbClr val="000000">
                                <a:alpha val="43137"/>
                              </a:srgbClr>
                            </a:outerShdw>
                          </a:effectLst>
                        </a:rPr>
                        <a:t>2004-2015</a:t>
                      </a:r>
                      <a:r>
                        <a:rPr lang="en-US" sz="2400" b="1" u="sng" baseline="0" dirty="0">
                          <a:solidFill>
                            <a:srgbClr val="002060"/>
                          </a:solidFill>
                          <a:effectLst>
                            <a:outerShdw blurRad="38100" dist="38100" dir="2700000" algn="tl">
                              <a:srgbClr val="000000">
                                <a:alpha val="43137"/>
                              </a:srgbClr>
                            </a:outerShdw>
                          </a:effectLst>
                        </a:rPr>
                        <a:t> </a:t>
                      </a:r>
                    </a:p>
                    <a:p>
                      <a:pPr marL="0" marR="0" algn="ctr">
                        <a:lnSpc>
                          <a:spcPct val="115000"/>
                        </a:lnSpc>
                        <a:spcBef>
                          <a:spcPts val="0"/>
                        </a:spcBef>
                        <a:spcAft>
                          <a:spcPts val="0"/>
                        </a:spcAft>
                      </a:pPr>
                      <a:endParaRPr lang="en-US" sz="2400" b="1" u="sng"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529578">
                <a:tc>
                  <a:txBody>
                    <a:bodyPr/>
                    <a:lstStyle/>
                    <a:p>
                      <a:pPr marL="0" marR="0">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Hampton Roads</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25.6</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-10.1</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15.52</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2.07%</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529578">
                <a:tc>
                  <a:txBody>
                    <a:bodyPr/>
                    <a:lstStyle/>
                    <a:p>
                      <a:pPr marL="0" marR="0">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Charlotte</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98.2</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82.4</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180.69</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19.56%</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529578">
                <a:tc>
                  <a:txBody>
                    <a:bodyPr/>
                    <a:lstStyle/>
                    <a:p>
                      <a:pPr marL="0" marR="0">
                        <a:lnSpc>
                          <a:spcPct val="115000"/>
                        </a:lnSpc>
                        <a:spcBef>
                          <a:spcPts val="0"/>
                        </a:spcBef>
                        <a:spcAft>
                          <a:spcPts val="0"/>
                        </a:spcAft>
                      </a:pPr>
                      <a:r>
                        <a:rPr lang="en-US" sz="2800" b="1" dirty="0" smtClean="0">
                          <a:solidFill>
                            <a:srgbClr val="002060"/>
                          </a:solidFill>
                          <a:effectLst>
                            <a:outerShdw blurRad="38100" dist="38100" dir="2700000" algn="tl">
                              <a:srgbClr val="000000">
                                <a:alpha val="43137"/>
                              </a:srgbClr>
                            </a:outerShdw>
                          </a:effectLst>
                        </a:rPr>
                        <a:t>Durham</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 24.9</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13.4</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38.34</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14.89%</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529578">
                <a:tc>
                  <a:txBody>
                    <a:bodyPr/>
                    <a:lstStyle/>
                    <a:p>
                      <a:pPr marL="0" marR="0">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Jacksonville</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55.2</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17.0</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72.15</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12.53%</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529578">
                <a:tc>
                  <a:txBody>
                    <a:bodyPr/>
                    <a:lstStyle/>
                    <a:p>
                      <a:pPr marL="0" marR="0">
                        <a:lnSpc>
                          <a:spcPct val="115000"/>
                        </a:lnSpc>
                        <a:spcBef>
                          <a:spcPts val="0"/>
                        </a:spcBef>
                        <a:spcAft>
                          <a:spcPts val="0"/>
                        </a:spcAft>
                      </a:pPr>
                      <a:r>
                        <a:rPr lang="en-US" sz="2800" b="1" dirty="0" smtClean="0">
                          <a:solidFill>
                            <a:srgbClr val="002060"/>
                          </a:solidFill>
                          <a:effectLst>
                            <a:outerShdw blurRad="38100" dist="38100" dir="2700000" algn="tl">
                              <a:srgbClr val="000000">
                                <a:alpha val="43137"/>
                              </a:srgbClr>
                            </a:outerShdw>
                          </a:effectLst>
                        </a:rPr>
                        <a:t>Raleigh</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73.2</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59.4</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132.60</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29.53%</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529578">
                <a:tc>
                  <a:txBody>
                    <a:bodyPr/>
                    <a:lstStyle/>
                    <a:p>
                      <a:pPr marL="0" marR="0">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Richmond</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28.9</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28.7</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57.60</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9.70%</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529578">
                <a:tc>
                  <a:txBody>
                    <a:bodyPr/>
                    <a:lstStyle/>
                    <a:p>
                      <a:pPr marL="0" marR="0">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U.S.</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6,212</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3,865</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10,078</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7.65%</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r h="529578">
                <a:tc>
                  <a:txBody>
                    <a:bodyPr/>
                    <a:lstStyle/>
                    <a:p>
                      <a:pPr marL="0" marR="0">
                        <a:lnSpc>
                          <a:spcPct val="115000"/>
                        </a:lnSpc>
                        <a:spcBef>
                          <a:spcPts val="0"/>
                        </a:spcBef>
                        <a:spcAft>
                          <a:spcPts val="0"/>
                        </a:spcAft>
                      </a:pPr>
                      <a:r>
                        <a:rPr lang="en-US" sz="2800" b="1" smtClean="0">
                          <a:solidFill>
                            <a:srgbClr val="002060"/>
                          </a:solidFill>
                          <a:effectLst>
                            <a:outerShdw blurRad="38100" dist="38100" dir="2700000" algn="tl">
                              <a:srgbClr val="000000">
                                <a:alpha val="43137"/>
                              </a:srgbClr>
                            </a:outerShdw>
                          </a:effectLst>
                        </a:rPr>
                        <a:t>Virginia</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185.0</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78.8</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263.83</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7.35%</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r h="529578">
                <a:tc>
                  <a:txBody>
                    <a:bodyPr/>
                    <a:lstStyle/>
                    <a:p>
                      <a:pPr marL="0" marR="0">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North Carolina</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307.4</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98.5</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405.83</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800" b="1" dirty="0">
                          <a:solidFill>
                            <a:srgbClr val="002060"/>
                          </a:solidFill>
                          <a:effectLst>
                            <a:outerShdw blurRad="38100" dist="38100" dir="2700000" algn="tl">
                              <a:srgbClr val="000000">
                                <a:alpha val="43137"/>
                              </a:srgbClr>
                            </a:outerShdw>
                          </a:effectLst>
                        </a:rPr>
                        <a:t>10.59%</a:t>
                      </a:r>
                      <a:endParaRPr lang="en-US" sz="28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9" name="Slide Number Placeholder 8"/>
          <p:cNvSpPr>
            <a:spLocks noGrp="1"/>
          </p:cNvSpPr>
          <p:nvPr>
            <p:ph type="sldNum" sz="quarter" idx="12"/>
          </p:nvPr>
        </p:nvSpPr>
        <p:spPr/>
        <p:txBody>
          <a:bodyPr/>
          <a:lstStyle/>
          <a:p>
            <a:fld id="{467C50A9-D30F-4FD6-9CC7-48DF2B681D41}" type="slidenum">
              <a:rPr lang="en-US" smtClean="0"/>
              <a:pPr/>
              <a:t>8</a:t>
            </a:fld>
            <a:endParaRPr lang="en-US" dirty="0"/>
          </a:p>
        </p:txBody>
      </p:sp>
      <p:sp>
        <p:nvSpPr>
          <p:cNvPr id="8" name="Title 1"/>
          <p:cNvSpPr txBox="1">
            <a:spLocks/>
          </p:cNvSpPr>
          <p:nvPr/>
        </p:nvSpPr>
        <p:spPr>
          <a:xfrm>
            <a:off x="0" y="0"/>
            <a:ext cx="12192000" cy="9031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u="sng" dirty="0">
                <a:solidFill>
                  <a:srgbClr val="002060"/>
                </a:solidFill>
                <a:effectLst>
                  <a:outerShdw blurRad="38100" dist="38100" dir="2700000" algn="tl">
                    <a:srgbClr val="000000">
                      <a:alpha val="43137"/>
                    </a:srgbClr>
                  </a:outerShdw>
                </a:effectLst>
                <a:latin typeface="+mn-lt"/>
              </a:rPr>
              <a:t>Civilian Job Gains and Losses, 2004 to 2015 (in 000’s)</a:t>
            </a:r>
          </a:p>
        </p:txBody>
      </p:sp>
    </p:spTree>
    <p:extLst>
      <p:ext uri="{BB962C8B-B14F-4D97-AF65-F5344CB8AC3E}">
        <p14:creationId xmlns:p14="http://schemas.microsoft.com/office/powerpoint/2010/main" val="3502201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118579"/>
          </a:xfrm>
        </p:spPr>
        <p:txBody>
          <a:bodyPr/>
          <a:lstStyle/>
          <a:p>
            <a:r>
              <a:rPr lang="en-US" sz="3200" b="1" dirty="0">
                <a:solidFill>
                  <a:srgbClr val="002060"/>
                </a:solidFill>
              </a:rPr>
              <a:t>My colleague Bob McNab now is going to provide the details that stand behind the numbers I just presented.   He’ll cover defense, the Port, tourism and housing.</a:t>
            </a:r>
          </a:p>
          <a:p>
            <a:endParaRPr lang="en-US" sz="3200" b="1" dirty="0">
              <a:solidFill>
                <a:srgbClr val="002060"/>
              </a:solidFill>
            </a:endParaRPr>
          </a:p>
          <a:p>
            <a:r>
              <a:rPr lang="en-US" sz="3200" b="1" dirty="0">
                <a:solidFill>
                  <a:srgbClr val="002060"/>
                </a:solidFill>
              </a:rPr>
              <a:t>He will be followed by Tim Komarek, who will focus on traffic congestion. </a:t>
            </a:r>
          </a:p>
          <a:p>
            <a:endParaRPr lang="en-US" sz="3200" b="1" dirty="0">
              <a:solidFill>
                <a:srgbClr val="002060"/>
              </a:solidFill>
            </a:endParaRPr>
          </a:p>
          <a:p>
            <a:r>
              <a:rPr lang="en-US" sz="3200" b="1" dirty="0">
                <a:solidFill>
                  <a:srgbClr val="002060"/>
                </a:solidFill>
              </a:rPr>
              <a:t>I’ll then come back on the scene and review two interesting special topics in this year’s SOR Report---the impact of automation on jobs and the LGBTQ community in Hampton Roads.   </a:t>
            </a:r>
          </a:p>
        </p:txBody>
      </p:sp>
      <p:pic>
        <p:nvPicPr>
          <p:cNvPr id="4" name="图片 3" descr="截图.PNG"/>
          <p:cNvPicPr>
            <a:picLocks noChangeAspect="1"/>
          </p:cNvPicPr>
          <p:nvPr/>
        </p:nvPicPr>
        <p:blipFill>
          <a:blip r:embed="rId2" cstate="print"/>
          <a:stretch>
            <a:fillRect/>
          </a:stretch>
        </p:blipFill>
        <p:spPr>
          <a:xfrm>
            <a:off x="0" y="6118579"/>
            <a:ext cx="12192000" cy="739422"/>
          </a:xfrm>
          <a:prstGeom prst="rect">
            <a:avLst/>
          </a:prstGeom>
        </p:spPr>
      </p:pic>
    </p:spTree>
    <p:extLst>
      <p:ext uri="{BB962C8B-B14F-4D97-AF65-F5344CB8AC3E}">
        <p14:creationId xmlns:p14="http://schemas.microsoft.com/office/powerpoint/2010/main" val="2725073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3516</TotalTime>
  <Words>2525</Words>
  <Application>Microsoft Office PowerPoint</Application>
  <PresentationFormat>Widescreen</PresentationFormat>
  <Paragraphs>590</Paragraphs>
  <Slides>50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ＭＳ Ｐゴシック</vt:lpstr>
      <vt:lpstr>Arial</vt:lpstr>
      <vt:lpstr>Calibri</vt:lpstr>
      <vt:lpstr>Calibri Light</vt:lpstr>
      <vt:lpstr>Times New Roman</vt:lpstr>
      <vt:lpstr>Trebuchet MS</vt:lpstr>
      <vt:lpstr>Office Theme</vt:lpstr>
      <vt:lpstr>PowerPoint Presentation</vt:lpstr>
      <vt:lpstr>  The Strome College of Business and the University continue to provide important support for this report.  However, it would not appear without the vital backing of these donors, who believe in the power of rational discourse to improve our circumstances.    </vt:lpstr>
      <vt:lpstr>PowerPoint Presentation</vt:lpstr>
      <vt:lpstr>PowerPoint Presentation</vt:lpstr>
      <vt:lpstr>Gross Regional Product (GRP), Hampton Roads, 2006-2016 (Billions of $$)</vt:lpstr>
      <vt:lpstr>Recession Recovery in the U.S,. Virginia and Hampton Roads  Measured by Total Jobs Restored, 2007-2016*</vt:lpstr>
      <vt:lpstr>Annual Civilian Employment (Jobs) in Hampton Roads: 1999 to 2016</vt:lpstr>
      <vt:lpstr>PowerPoint Presentation</vt:lpstr>
      <vt:lpstr>PowerPoint Presentation</vt:lpstr>
      <vt:lpstr>PowerPoint Presentation</vt:lpstr>
      <vt:lpstr>Caps on National Defense Discretionary Spending, FY 2012 to FY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Hotel Revenue as a Percent of Total Personal Income in  the United States, Virginia and Hampton Roads: 1991 to 2015 </vt:lpstr>
      <vt:lpstr>PowerPoint Presentation</vt:lpstr>
      <vt:lpstr>PowerPoint Presentation</vt:lpstr>
      <vt:lpstr>REAL REVPAR in Selected Markets: 2007 and 2015 </vt:lpstr>
      <vt:lpstr>PowerPoint Presentation</vt:lpstr>
      <vt:lpstr>PowerPoint Presentation</vt:lpstr>
      <vt:lpstr>Median Sale Prices of Existing Residential Homes in Hampton Roads, 2000-2016*</vt:lpstr>
      <vt:lpstr>PowerPoint Presentation</vt:lpstr>
      <vt:lpstr>PowerPoint Presentation</vt:lpstr>
      <vt:lpstr>PowerPoint Presentation</vt:lpstr>
      <vt:lpstr>Annual Hours of Delay Per Commuter in Hampton Roads  </vt:lpstr>
      <vt:lpstr>Means of Travel to Work in Hampton Roads</vt:lpstr>
      <vt:lpstr>Means of Travel to Work in Hampton Roads</vt:lpstr>
      <vt:lpstr>Travel Time Index: Selected Metropolitan Areas, 2014</vt:lpstr>
      <vt:lpstr>PowerPoint Presentation</vt:lpstr>
      <vt:lpstr>Will a robot soon take your job?  </vt:lpstr>
      <vt:lpstr>   Output and Employment in U.S. Manufacturing: 2001-2015</vt:lpstr>
      <vt:lpstr>Occupations Most (Least) Susceptible to Automation:  Percent of Jobs in “High Risk” Category </vt:lpstr>
      <vt:lpstr>What determines if a job is vulnerable?</vt:lpstr>
      <vt:lpstr>PowerPoint Presentation</vt:lpstr>
      <vt:lpstr>How large is the LGBTQ Community in Hampton Roads?</vt:lpstr>
      <vt:lpstr>LGBTQ Percentages from Well-Regarded Gallup Surveys, 2012-2014</vt:lpstr>
      <vt:lpstr>PowerPoint Presentation</vt:lpstr>
      <vt:lpstr>Gay/Heterosexual Wage Differentials in Canada</vt:lpstr>
      <vt:lpstr>PowerPoint Presentation</vt:lpstr>
      <vt:lpstr>Same Sex Marriages in Hampton Roads, 2015</vt:lpstr>
      <vt:lpstr>PowerPoint Presentation</vt:lpstr>
      <vt:lpstr>Quick Mentions:  “Singles” and “Prisons”</vt:lpstr>
      <vt:lpstr> www.ceapodu.com/data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V. Koch</dc:creator>
  <cp:lastModifiedBy>Blake Gonzalez, Barbara A.</cp:lastModifiedBy>
  <cp:revision>570</cp:revision>
  <cp:lastPrinted>2016-10-03T18:57:51Z</cp:lastPrinted>
  <dcterms:created xsi:type="dcterms:W3CDTF">2015-09-02T22:36:22Z</dcterms:created>
  <dcterms:modified xsi:type="dcterms:W3CDTF">2016-10-03T19:09:10Z</dcterms:modified>
</cp:coreProperties>
</file>